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4"/>
  </p:notesMasterIdLst>
  <p:handoutMasterIdLst>
    <p:handoutMasterId r:id="rId25"/>
  </p:handoutMasterIdLst>
  <p:sldIdLst>
    <p:sldId id="257" r:id="rId2"/>
    <p:sldId id="261" r:id="rId3"/>
    <p:sldId id="265" r:id="rId4"/>
    <p:sldId id="268" r:id="rId5"/>
    <p:sldId id="267" r:id="rId6"/>
    <p:sldId id="269" r:id="rId7"/>
    <p:sldId id="317" r:id="rId8"/>
    <p:sldId id="270" r:id="rId9"/>
    <p:sldId id="360" r:id="rId10"/>
    <p:sldId id="276" r:id="rId11"/>
    <p:sldId id="361" r:id="rId12"/>
    <p:sldId id="273" r:id="rId13"/>
    <p:sldId id="329" r:id="rId14"/>
    <p:sldId id="286" r:id="rId15"/>
    <p:sldId id="287" r:id="rId16"/>
    <p:sldId id="288" r:id="rId17"/>
    <p:sldId id="289" r:id="rId18"/>
    <p:sldId id="290" r:id="rId19"/>
    <p:sldId id="292" r:id="rId20"/>
    <p:sldId id="293" r:id="rId21"/>
    <p:sldId id="295" r:id="rId22"/>
    <p:sldId id="297" r:id="rId23"/>
  </p:sldIdLst>
  <p:sldSz cx="9144000" cy="6858000" type="screen4x3"/>
  <p:notesSz cx="7102475" cy="9388475"/>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1" autoAdjust="0"/>
    <p:restoredTop sz="91757" autoAdjust="0"/>
  </p:normalViewPr>
  <p:slideViewPr>
    <p:cSldViewPr>
      <p:cViewPr varScale="1">
        <p:scale>
          <a:sx n="117" d="100"/>
          <a:sy n="117" d="100"/>
        </p:scale>
        <p:origin x="1428" y="108"/>
      </p:cViewPr>
      <p:guideLst>
        <p:guide orient="horz" pos="2160"/>
        <p:guide pos="2880"/>
      </p:guideLst>
    </p:cSldViewPr>
  </p:slideViewPr>
  <p:outlineViewPr>
    <p:cViewPr>
      <p:scale>
        <a:sx n="33" d="100"/>
        <a:sy n="33" d="100"/>
      </p:scale>
      <p:origin x="0" y="1377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C0446263-F062-40C7-81C7-33420CC8E8BC}" type="datetimeFigureOut">
              <a:rPr lang="en-US" smtClean="0"/>
              <a:t>10/18/2017</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9C5AC433-FF07-4258-A8D2-71F895D89E01}" type="slidenum">
              <a:rPr lang="en-US" smtClean="0"/>
              <a:t>‹#›</a:t>
            </a:fld>
            <a:endParaRPr lang="en-US"/>
          </a:p>
        </p:txBody>
      </p:sp>
    </p:spTree>
    <p:extLst>
      <p:ext uri="{BB962C8B-B14F-4D97-AF65-F5344CB8AC3E}">
        <p14:creationId xmlns:p14="http://schemas.microsoft.com/office/powerpoint/2010/main" val="2919021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B921A661-EDEC-4E69-92BB-BC7C58B48480}" type="datetimeFigureOut">
              <a:rPr lang="en-US" smtClean="0"/>
              <a:pPr/>
              <a:t>10/18/2017</a:t>
            </a:fld>
            <a:endParaRPr lang="en-US"/>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D518CC88-7867-4D10-B791-4067D7C00546}" type="slidenum">
              <a:rPr lang="en-US" smtClean="0"/>
              <a:pPr/>
              <a:t>‹#›</a:t>
            </a:fld>
            <a:endParaRPr lang="en-US"/>
          </a:p>
        </p:txBody>
      </p:sp>
    </p:spTree>
    <p:extLst>
      <p:ext uri="{BB962C8B-B14F-4D97-AF65-F5344CB8AC3E}">
        <p14:creationId xmlns:p14="http://schemas.microsoft.com/office/powerpoint/2010/main" val="248027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759BCBC3-C2DC-466B-A74D-AB0A4F0C43DD}" type="slidenum">
              <a:rPr lang="en-US" smtClean="0"/>
              <a:pPr/>
              <a:t>1</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smtClean="0"/>
              <a:t>The human brain Contains an estimated 100 billion nerve cells, or neurons</a:t>
            </a:r>
          </a:p>
          <a:p>
            <a:pPr eaLnBrk="1" hangingPunct="1"/>
            <a:r>
              <a:rPr lang="en-US" smtClean="0"/>
              <a:t>magnetic resonance imaging Is a technology that can reconstruct a three-dimensional map of brain activity</a:t>
            </a:r>
          </a:p>
          <a:p>
            <a:pPr eaLnBrk="1" hangingPunct="1"/>
            <a:endParaRPr lang="en-US" smtClean="0"/>
          </a:p>
          <a:p>
            <a:pPr eaLnBrk="1" hangingPunct="1"/>
            <a:endParaRPr lang="en-US" smtClean="0"/>
          </a:p>
        </p:txBody>
      </p:sp>
    </p:spTree>
    <p:extLst>
      <p:ext uri="{BB962C8B-B14F-4D97-AF65-F5344CB8AC3E}">
        <p14:creationId xmlns:p14="http://schemas.microsoft.com/office/powerpoint/2010/main" val="539210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1929B03-95E8-4FAD-AB06-5CFC1007CFB1}" type="slidenum">
              <a:rPr lang="en-US" smtClean="0"/>
              <a:pPr/>
              <a:t>10</a:t>
            </a:fld>
            <a:endParaRPr lang="en-US"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defTabSz="942289">
              <a:defRPr/>
            </a:pPr>
            <a:r>
              <a:rPr lang="en-US" dirty="0" smtClean="0">
                <a:cs typeface="Times New Roman" pitchFamily="18" charset="0"/>
              </a:rPr>
              <a:t>An </a:t>
            </a:r>
            <a:r>
              <a:rPr lang="en-US" b="1" dirty="0" smtClean="0">
                <a:cs typeface="Times New Roman" pitchFamily="18" charset="0"/>
              </a:rPr>
              <a:t>action potential</a:t>
            </a:r>
            <a:r>
              <a:rPr lang="en-US" dirty="0" smtClean="0">
                <a:cs typeface="Times New Roman" pitchFamily="18" charset="0"/>
              </a:rPr>
              <a:t> is a rapid, temporary change in a membrane potential and has three phases: depolarization, repolarization, and the undershoot.</a:t>
            </a:r>
          </a:p>
          <a:p>
            <a:pPr eaLnBrk="1" hangingPunct="1"/>
            <a:endParaRPr lang="en-US" dirty="0" smtClean="0"/>
          </a:p>
        </p:txBody>
      </p:sp>
    </p:spTree>
    <p:extLst>
      <p:ext uri="{BB962C8B-B14F-4D97-AF65-F5344CB8AC3E}">
        <p14:creationId xmlns:p14="http://schemas.microsoft.com/office/powerpoint/2010/main" val="386550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Neuron at rest, gated</a:t>
            </a:r>
            <a:r>
              <a:rPr lang="en-US" baseline="0" dirty="0" smtClean="0"/>
              <a:t> channels are closed</a:t>
            </a:r>
            <a:endParaRPr lang="en-US" dirty="0" smtClean="0"/>
          </a:p>
          <a:p>
            <a:r>
              <a:rPr lang="en-US" dirty="0" smtClean="0"/>
              <a:t>2 stimulus</a:t>
            </a:r>
            <a:r>
              <a:rPr lang="en-US" baseline="0" dirty="0" smtClean="0"/>
              <a:t> opens channels, influx of Na</a:t>
            </a:r>
            <a:endParaRPr lang="en-US" dirty="0" smtClean="0"/>
          </a:p>
          <a:p>
            <a:r>
              <a:rPr lang="en-US" dirty="0" smtClean="0"/>
              <a:t>3 continued influx of Na</a:t>
            </a:r>
          </a:p>
          <a:p>
            <a:r>
              <a:rPr lang="en-US" dirty="0" smtClean="0"/>
              <a:t>4. Gated</a:t>
            </a:r>
            <a:r>
              <a:rPr lang="en-US" baseline="0" dirty="0" smtClean="0"/>
              <a:t> K channels open, rapid outflow</a:t>
            </a:r>
          </a:p>
          <a:p>
            <a:r>
              <a:rPr lang="en-US" baseline="0" dirty="0" smtClean="0"/>
              <a:t>5. Some gated K channels remain open</a:t>
            </a:r>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11</a:t>
            </a:fld>
            <a:endParaRPr lang="en-US"/>
          </a:p>
        </p:txBody>
      </p:sp>
    </p:spTree>
    <p:extLst>
      <p:ext uri="{BB962C8B-B14F-4D97-AF65-F5344CB8AC3E}">
        <p14:creationId xmlns:p14="http://schemas.microsoft.com/office/powerpoint/2010/main" val="2598760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4CBC40BA-DF08-4F2D-8DD4-A5A40D60BAE9}" type="slidenum">
              <a:rPr lang="en-US" smtClean="0"/>
              <a:pPr/>
              <a:t>12</a:t>
            </a:fld>
            <a:endParaRPr lang="en-US"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buFontTx/>
              <a:buChar char="•"/>
            </a:pPr>
            <a:r>
              <a:rPr lang="en-US" dirty="0" smtClean="0">
                <a:cs typeface="Times New Roman" pitchFamily="18" charset="0"/>
              </a:rPr>
              <a:t>Sodium channels open quickly after depolarization, stay open for about a millisecond, and then close. As Na</a:t>
            </a:r>
            <a:r>
              <a:rPr lang="en-US" baseline="30000" dirty="0" smtClean="0">
                <a:cs typeface="Times New Roman" pitchFamily="18" charset="0"/>
              </a:rPr>
              <a:t>+</a:t>
            </a:r>
            <a:r>
              <a:rPr lang="en-US" dirty="0" smtClean="0">
                <a:cs typeface="Times New Roman" pitchFamily="18" charset="0"/>
              </a:rPr>
              <a:t> rushes into the axon, the inside becomes electrically positive. Shortly after the initial depolarization, the sodium channels close and remain inactive for 1 to 2 milliseconds. Once the sodium channels close, they have a lag before they can open again.</a:t>
            </a:r>
          </a:p>
          <a:p>
            <a:pPr eaLnBrk="1" hangingPunct="1">
              <a:buFontTx/>
              <a:buChar char="•"/>
            </a:pPr>
            <a:r>
              <a:rPr lang="en-US" dirty="0" smtClean="0">
                <a:cs typeface="Times New Roman" pitchFamily="18" charset="0"/>
              </a:rPr>
              <a:t>Potassium channels open with a delay after depolarization. They continue to flip open and closed until the membrane repolarizes. Once the membrane returns to the resting potential, these channels remain closed.</a:t>
            </a:r>
          </a:p>
          <a:p>
            <a:pPr eaLnBrk="1" hangingPunct="1"/>
            <a:endParaRPr lang="en-US" dirty="0" smtClean="0"/>
          </a:p>
          <a:p>
            <a:pPr eaLnBrk="1" hangingPunct="1"/>
            <a:r>
              <a:rPr lang="en-US" dirty="0" smtClean="0"/>
              <a:t>Hyperpolarization increase the magnitude of the membrane potential</a:t>
            </a:r>
          </a:p>
          <a:p>
            <a:pPr eaLnBrk="1" hangingPunct="1"/>
            <a:r>
              <a:rPr lang="en-US" dirty="0" smtClean="0"/>
              <a:t>Depolarization is a reduction of the magnitude of the membrane potential</a:t>
            </a:r>
          </a:p>
          <a:p>
            <a:pPr eaLnBrk="1" hangingPunct="1"/>
            <a:r>
              <a:rPr lang="en-US" dirty="0" smtClean="0"/>
              <a:t>*magnitude of the change in membrane potential varies with the strength of the stimulus</a:t>
            </a:r>
          </a:p>
          <a:p>
            <a:pPr eaLnBrk="1" hangingPunct="1"/>
            <a:r>
              <a:rPr lang="en-US" dirty="0" smtClean="0"/>
              <a:t>In most neurons, depolarizations Are graded only up to a certain membrane voltage, called the threshold</a:t>
            </a:r>
          </a:p>
          <a:p>
            <a:pPr eaLnBrk="1" hangingPunct="1"/>
            <a:r>
              <a:rPr lang="en-US" dirty="0" smtClean="0"/>
              <a:t>A stimulus strong enough to produce a depolarization that reaches the threshold Triggers a different type of response, called an action potential</a:t>
            </a:r>
          </a:p>
          <a:p>
            <a:pPr eaLnBrk="1" hangingPunct="1"/>
            <a:r>
              <a:rPr lang="en-US" dirty="0" smtClean="0"/>
              <a:t>An action potential Is a brief all-or-none depolarization of a neuron’s plasma membrane; Is the type of signal that carries information along axons</a:t>
            </a:r>
          </a:p>
          <a:p>
            <a:pPr eaLnBrk="1" hangingPunct="1"/>
            <a:endParaRPr lang="en-US" dirty="0" smtClean="0"/>
          </a:p>
        </p:txBody>
      </p:sp>
    </p:spTree>
    <p:extLst>
      <p:ext uri="{BB962C8B-B14F-4D97-AF65-F5344CB8AC3E}">
        <p14:creationId xmlns:p14="http://schemas.microsoft.com/office/powerpoint/2010/main" val="3405790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7174FCCC-1661-444F-8D28-01D869D95FCA}" type="slidenum">
              <a:rPr lang="en-US" smtClean="0"/>
              <a:pPr/>
              <a:t>14</a:t>
            </a:fld>
            <a:endParaRPr lang="en-US"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smtClean="0"/>
              <a:t>The speed of an action potential Increases with the diameter of an axon</a:t>
            </a:r>
          </a:p>
          <a:p>
            <a:pPr eaLnBrk="1" hangingPunct="1"/>
            <a:r>
              <a:rPr lang="en-US" dirty="0" smtClean="0"/>
              <a:t>In vertebrates, axons are myelinated Also causing the speed of an action potential to increase</a:t>
            </a:r>
          </a:p>
          <a:p>
            <a:pPr eaLnBrk="1" hangingPunct="1"/>
            <a:r>
              <a:rPr lang="en-US" dirty="0" smtClean="0"/>
              <a:t>Action potentials in myelinated axons Jump between the nodes of Ranvier in a process called </a:t>
            </a:r>
            <a:r>
              <a:rPr lang="en-US" dirty="0" err="1" smtClean="0"/>
              <a:t>saltatory</a:t>
            </a:r>
            <a:r>
              <a:rPr lang="en-US" dirty="0" smtClean="0"/>
              <a:t> conduction</a:t>
            </a:r>
          </a:p>
          <a:p>
            <a:pPr eaLnBrk="1" hangingPunct="1"/>
            <a:r>
              <a:rPr lang="en-US" dirty="0" smtClean="0">
                <a:cs typeface="Times New Roman" pitchFamily="18" charset="0"/>
              </a:rPr>
              <a:t> Myelination insulates the axon and prevents charge from leaking out as it spreads down an axon. Thus, the influx of charge that results from an action potential spreads unimpeded until it hits an unmyelinated section of the axon, called a </a:t>
            </a:r>
            <a:r>
              <a:rPr lang="en-US" b="1" dirty="0" smtClean="0">
                <a:cs typeface="Times New Roman" pitchFamily="18" charset="0"/>
              </a:rPr>
              <a:t>node of Ranvier</a:t>
            </a:r>
            <a:r>
              <a:rPr lang="en-US" dirty="0" smtClean="0">
                <a:cs typeface="Times New Roman" pitchFamily="18" charset="0"/>
              </a:rPr>
              <a:t>. Electrical signals jump from node to node much faster than if the entire neuron were unmyelinated.</a:t>
            </a:r>
          </a:p>
          <a:p>
            <a:pPr eaLnBrk="1" hangingPunct="1"/>
            <a:endParaRPr lang="en-US" dirty="0" smtClean="0">
              <a:cs typeface="Times New Roman" pitchFamily="18" charset="0"/>
            </a:endParaRPr>
          </a:p>
          <a:p>
            <a:pPr eaLnBrk="1" hangingPunct="1">
              <a:buFontTx/>
              <a:buChar char="•"/>
            </a:pPr>
            <a:r>
              <a:rPr lang="en-US" dirty="0" smtClean="0">
                <a:cs typeface="Times New Roman" pitchFamily="18" charset="0"/>
              </a:rPr>
              <a:t> If myelin degenerates, the transmission of electrical signals slows considerably. The disease </a:t>
            </a:r>
            <a:r>
              <a:rPr lang="en-US" b="1" dirty="0" smtClean="0">
                <a:cs typeface="Times New Roman" pitchFamily="18" charset="0"/>
              </a:rPr>
              <a:t>multiple sclerosis (MS)</a:t>
            </a:r>
            <a:r>
              <a:rPr lang="en-US" dirty="0" smtClean="0">
                <a:cs typeface="Times New Roman" pitchFamily="18" charset="0"/>
              </a:rPr>
              <a:t> develops as damage to myelin increases and electrical signaling is impaired, causing the muscles to weaken and coordination to lessen.</a:t>
            </a:r>
          </a:p>
          <a:p>
            <a:pPr eaLnBrk="1" hangingPunct="1"/>
            <a:endParaRPr lang="en-US" dirty="0" smtClean="0">
              <a:cs typeface="Times New Roman" pitchFamily="18" charset="0"/>
            </a:endParaRPr>
          </a:p>
        </p:txBody>
      </p:sp>
    </p:spTree>
    <p:extLst>
      <p:ext uri="{BB962C8B-B14F-4D97-AF65-F5344CB8AC3E}">
        <p14:creationId xmlns:p14="http://schemas.microsoft.com/office/powerpoint/2010/main" val="1165479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943B078B-7D7B-42B3-9FD2-67DF0B7B49A7}" type="slidenum">
              <a:rPr lang="en-US" smtClean="0"/>
              <a:pPr/>
              <a:t>15</a:t>
            </a:fld>
            <a:endParaRPr lang="en-US"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smtClean="0"/>
              <a:t>Neurons communicate with other cells at synapses</a:t>
            </a:r>
          </a:p>
          <a:p>
            <a:pPr eaLnBrk="1" hangingPunct="1"/>
            <a:r>
              <a:rPr lang="en-US" smtClean="0"/>
              <a:t>In an electrical synapse Electrical current flows directly from one cell to another via a gap junction</a:t>
            </a:r>
          </a:p>
          <a:p>
            <a:pPr eaLnBrk="1" hangingPunct="1"/>
            <a:r>
              <a:rPr lang="en-US" smtClean="0"/>
              <a:t>The vast majority of synapses Are chemical synapses</a:t>
            </a:r>
          </a:p>
          <a:p>
            <a:pPr eaLnBrk="1" hangingPunct="1"/>
            <a:r>
              <a:rPr lang="en-US" smtClean="0"/>
              <a:t>In a chemical synapse, a presynaptic neuron Releases chemical neurotransmitters, which are stored in the synaptic terminal</a:t>
            </a:r>
          </a:p>
          <a:p>
            <a:pPr eaLnBrk="1" hangingPunct="1"/>
            <a:r>
              <a:rPr lang="en-US" smtClean="0"/>
              <a:t>The process of direct synaptic transmission Involves the binding of neurotransmitters to ligand-gated ion channels</a:t>
            </a:r>
          </a:p>
          <a:p>
            <a:pPr eaLnBrk="1" hangingPunct="1"/>
            <a:r>
              <a:rPr lang="en-US" smtClean="0"/>
              <a:t>In indirect synaptic transmission A neurotransmitter binds to a receptor that is not part of an ion channel</a:t>
            </a:r>
          </a:p>
          <a:p>
            <a:pPr eaLnBrk="1" hangingPunct="1"/>
            <a:r>
              <a:rPr lang="en-US" smtClean="0"/>
              <a:t>This binding activates a signal transduction pathway Involving a second messenger in the postsynaptic cell, producing a slowly developing but long-lasting effect</a:t>
            </a:r>
          </a:p>
          <a:p>
            <a:pPr eaLnBrk="1" hangingPunct="1"/>
            <a:endParaRPr lang="en-US" smtClean="0"/>
          </a:p>
          <a:p>
            <a:pPr eaLnBrk="1" hangingPunct="1"/>
            <a:endParaRPr lang="en-US" smtClean="0"/>
          </a:p>
        </p:txBody>
      </p:sp>
    </p:spTree>
    <p:extLst>
      <p:ext uri="{BB962C8B-B14F-4D97-AF65-F5344CB8AC3E}">
        <p14:creationId xmlns:p14="http://schemas.microsoft.com/office/powerpoint/2010/main" val="4108973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6C93C3A4-F8F6-4AA6-A32D-583C6D00DDC9}" type="slidenum">
              <a:rPr lang="en-US" smtClean="0"/>
              <a:pPr/>
              <a:t>16</a:t>
            </a:fld>
            <a:endParaRPr lang="en-US"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buFontTx/>
              <a:buChar char="•"/>
            </a:pPr>
            <a:r>
              <a:rPr lang="en-US" smtClean="0">
                <a:cs typeface="Times New Roman" pitchFamily="18" charset="0"/>
              </a:rPr>
              <a:t>There are several categories of neurotransmitters (</a:t>
            </a:r>
            <a:r>
              <a:rPr lang="en-US" b="1" smtClean="0">
                <a:solidFill>
                  <a:srgbClr val="800080"/>
                </a:solidFill>
                <a:cs typeface="Times New Roman" pitchFamily="18" charset="0"/>
              </a:rPr>
              <a:t>Table 45.2</a:t>
            </a:r>
            <a:r>
              <a:rPr lang="en-US" smtClean="0">
                <a:cs typeface="Times New Roman" pitchFamily="18" charset="0"/>
              </a:rPr>
              <a:t>). Many neurotransmitters function as </a:t>
            </a:r>
            <a:r>
              <a:rPr lang="en-US" b="1" smtClean="0">
                <a:cs typeface="Times New Roman" pitchFamily="18" charset="0"/>
              </a:rPr>
              <a:t>ligands</a:t>
            </a:r>
            <a:r>
              <a:rPr lang="en-US" smtClean="0">
                <a:cs typeface="Times New Roman" pitchFamily="18" charset="0"/>
              </a:rPr>
              <a:t>—molecules that bind to a specific site on a receptor molecule—that bind to </a:t>
            </a:r>
            <a:r>
              <a:rPr lang="en-US" b="1" smtClean="0">
                <a:cs typeface="Times New Roman" pitchFamily="18" charset="0"/>
              </a:rPr>
              <a:t>ligand-gated ion channels</a:t>
            </a:r>
            <a:r>
              <a:rPr lang="en-US" smtClean="0">
                <a:cs typeface="Times New Roman" pitchFamily="18" charset="0"/>
              </a:rPr>
              <a:t>.</a:t>
            </a:r>
          </a:p>
          <a:p>
            <a:pPr eaLnBrk="1" hangingPunct="1">
              <a:buFontTx/>
              <a:buChar char="•"/>
            </a:pPr>
            <a:r>
              <a:rPr lang="en-US" smtClean="0">
                <a:cs typeface="Times New Roman" pitchFamily="18" charset="0"/>
              </a:rPr>
              <a:t>Some other neurotransmitters bind to receptors that activate enzymes for production of a </a:t>
            </a:r>
            <a:r>
              <a:rPr lang="en-US" b="1" smtClean="0">
                <a:cs typeface="Times New Roman" pitchFamily="18" charset="0"/>
              </a:rPr>
              <a:t>second messenger</a:t>
            </a:r>
            <a:r>
              <a:rPr lang="en-US" smtClean="0">
                <a:cs typeface="Times New Roman" pitchFamily="18" charset="0"/>
              </a:rPr>
              <a:t> that may trigger changes in gene expression, enzyme activity, or membrane potential.</a:t>
            </a:r>
          </a:p>
          <a:p>
            <a:pPr eaLnBrk="1" hangingPunct="1"/>
            <a:endParaRPr lang="en-US" smtClean="0"/>
          </a:p>
          <a:p>
            <a:pPr eaLnBrk="1" hangingPunct="1"/>
            <a:endParaRPr lang="en-US" smtClean="0"/>
          </a:p>
        </p:txBody>
      </p:sp>
    </p:spTree>
    <p:extLst>
      <p:ext uri="{BB962C8B-B14F-4D97-AF65-F5344CB8AC3E}">
        <p14:creationId xmlns:p14="http://schemas.microsoft.com/office/powerpoint/2010/main" val="4227963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90AAC01F-E2C4-49BE-A348-0B512F5B9651}" type="slidenum">
              <a:rPr lang="en-US" smtClean="0"/>
              <a:pPr/>
              <a:t>17</a:t>
            </a:fld>
            <a:endParaRPr lang="en-US"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US" smtClean="0">
                <a:cs typeface="Times New Roman" pitchFamily="18" charset="0"/>
              </a:rPr>
              <a:t>If the membrane at the axon hillock depolarizes past a point termed the </a:t>
            </a:r>
            <a:r>
              <a:rPr lang="en-US" b="1" smtClean="0">
                <a:cs typeface="Times New Roman" pitchFamily="18" charset="0"/>
              </a:rPr>
              <a:t>threshold</a:t>
            </a:r>
            <a:r>
              <a:rPr lang="en-US" smtClean="0">
                <a:cs typeface="Times New Roman" pitchFamily="18" charset="0"/>
              </a:rPr>
              <a:t>, enough sodium channels open to trigger positive feedback and an action potential. Once an action potential starts at the axon hillock, it propagates down the axon to the next synapse .</a:t>
            </a:r>
          </a:p>
          <a:p>
            <a:pPr eaLnBrk="1" hangingPunct="1"/>
            <a:endParaRPr lang="en-US" smtClean="0">
              <a:cs typeface="Times New Roman" pitchFamily="18" charset="0"/>
            </a:endParaRPr>
          </a:p>
          <a:p>
            <a:pPr eaLnBrk="1" hangingPunct="1"/>
            <a:r>
              <a:rPr lang="en-US" smtClean="0"/>
              <a:t>After its release, the neurotransmitter Diffuses out of the synaptic cleft; May be taken up by surrounding cells and degraded by enzymes</a:t>
            </a:r>
          </a:p>
          <a:p>
            <a:pPr eaLnBrk="1" hangingPunct="1"/>
            <a:r>
              <a:rPr lang="en-US" smtClean="0"/>
              <a:t>Since most neurons have many synapses on their dendrites and cell body A single EPSP is usually too small to trigger an action potential in a postsynaptic neuron</a:t>
            </a:r>
          </a:p>
          <a:p>
            <a:pPr eaLnBrk="1" hangingPunct="1"/>
            <a:endParaRPr lang="en-US" smtClean="0">
              <a:cs typeface="Times New Roman" pitchFamily="18" charset="0"/>
            </a:endParaRPr>
          </a:p>
        </p:txBody>
      </p:sp>
    </p:spTree>
    <p:extLst>
      <p:ext uri="{BB962C8B-B14F-4D97-AF65-F5344CB8AC3E}">
        <p14:creationId xmlns:p14="http://schemas.microsoft.com/office/powerpoint/2010/main" val="3875812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29C3853-AA65-448A-AD99-BC20D4424BA5}" type="slidenum">
              <a:rPr lang="en-US" smtClean="0"/>
              <a:pPr/>
              <a:t>18</a:t>
            </a:fld>
            <a:endParaRPr lang="en-US"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lvl="1" eaLnBrk="1" hangingPunct="1"/>
            <a:r>
              <a:rPr lang="en-US" smtClean="0"/>
              <a:t>If two EPSPs are produced in rapid succession An effect called temporal summation occurs</a:t>
            </a:r>
          </a:p>
          <a:p>
            <a:pPr eaLnBrk="1" hangingPunct="1"/>
            <a:r>
              <a:rPr lang="en-US" smtClean="0"/>
              <a:t>In spatial summation EPSPs produced nearly simultaneously by different synapses on the same postsynaptic neuron add together</a:t>
            </a:r>
          </a:p>
          <a:p>
            <a:pPr eaLnBrk="1" hangingPunct="1"/>
            <a:r>
              <a:rPr lang="en-US" smtClean="0"/>
              <a:t>Through summation An IPSP can counter the effect of an EPSP</a:t>
            </a:r>
          </a:p>
          <a:p>
            <a:pPr eaLnBrk="1" hangingPunct="1">
              <a:buFontTx/>
              <a:buChar char="•"/>
            </a:pPr>
            <a:r>
              <a:rPr lang="en-US" smtClean="0">
                <a:cs typeface="Times New Roman" pitchFamily="18" charset="0"/>
              </a:rPr>
              <a:t>EPSPs and IPSPs are not all-or-none events but are graded in size and short-lived. The size of an EPSP or IPSP depends on the amount of neurotransmitter that is released at the synapse.</a:t>
            </a:r>
          </a:p>
          <a:p>
            <a:pPr eaLnBrk="1" hangingPunct="1"/>
            <a:endParaRPr lang="en-US" smtClean="0"/>
          </a:p>
        </p:txBody>
      </p:sp>
    </p:spTree>
    <p:extLst>
      <p:ext uri="{BB962C8B-B14F-4D97-AF65-F5344CB8AC3E}">
        <p14:creationId xmlns:p14="http://schemas.microsoft.com/office/powerpoint/2010/main" val="12052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smtClean="0"/>
          </a:p>
        </p:txBody>
      </p:sp>
      <p:sp>
        <p:nvSpPr>
          <p:cNvPr id="78852" name="Slide Number Placeholder 3"/>
          <p:cNvSpPr>
            <a:spLocks noGrp="1"/>
          </p:cNvSpPr>
          <p:nvPr>
            <p:ph type="sldNum" sz="quarter" idx="5"/>
          </p:nvPr>
        </p:nvSpPr>
        <p:spPr>
          <a:noFill/>
        </p:spPr>
        <p:txBody>
          <a:bodyPr/>
          <a:lstStyle/>
          <a:p>
            <a:fld id="{A495EFFC-8A47-4D47-9B57-213C25A7CD72}" type="slidenum">
              <a:rPr lang="en-US" smtClean="0"/>
              <a:pPr/>
              <a:t>19</a:t>
            </a:fld>
            <a:endParaRPr lang="en-US" smtClean="0"/>
          </a:p>
        </p:txBody>
      </p:sp>
    </p:spTree>
    <p:extLst>
      <p:ext uri="{BB962C8B-B14F-4D97-AF65-F5344CB8AC3E}">
        <p14:creationId xmlns:p14="http://schemas.microsoft.com/office/powerpoint/2010/main" val="4061021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2DBD8D66-9BC9-426B-988A-263A64DFA8CB}" type="slidenum">
              <a:rPr lang="en-US" smtClean="0"/>
              <a:pPr/>
              <a:t>20</a:t>
            </a:fld>
            <a:endParaRPr lang="en-US"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dirty="0" smtClean="0"/>
              <a:t>Nicotine interferes with function by binding the cell receptors.</a:t>
            </a:r>
          </a:p>
          <a:p>
            <a:pPr eaLnBrk="1" hangingPunct="1"/>
            <a:r>
              <a:rPr lang="en-US" dirty="0" smtClean="0"/>
              <a:t>Botox is a treatment that inhibits presynaptic release of acetylcholine to block wrinkles from facial muscles</a:t>
            </a:r>
          </a:p>
          <a:p>
            <a:pPr eaLnBrk="1" hangingPunct="1"/>
            <a:endParaRPr lang="en-US" dirty="0" smtClean="0"/>
          </a:p>
          <a:p>
            <a:pPr eaLnBrk="1" hangingPunct="1"/>
            <a:r>
              <a:rPr lang="en-US" dirty="0" smtClean="0"/>
              <a:t>LSD, mescaline &amp; other psychoactive drugs produce hallucinations by binding to receptors of serotonin and dopamine</a:t>
            </a:r>
          </a:p>
          <a:p>
            <a:pPr eaLnBrk="1" hangingPunct="1"/>
            <a:r>
              <a:rPr lang="en-US" dirty="0" smtClean="0"/>
              <a:t>Parkinson’s disease is associated with low dopamine</a:t>
            </a:r>
          </a:p>
          <a:p>
            <a:pPr eaLnBrk="1" hangingPunct="1"/>
            <a:r>
              <a:rPr lang="en-US" dirty="0" smtClean="0"/>
              <a:t>To treat depression, meds increase the concentrations of biogenic amines (</a:t>
            </a:r>
            <a:r>
              <a:rPr lang="en-US" dirty="0" err="1" smtClean="0"/>
              <a:t>prozac</a:t>
            </a:r>
            <a:r>
              <a:rPr lang="en-US" dirty="0" smtClean="0"/>
              <a:t> inhibits uptake of serotonin to increase effect)</a:t>
            </a:r>
          </a:p>
        </p:txBody>
      </p:sp>
    </p:spTree>
    <p:extLst>
      <p:ext uri="{BB962C8B-B14F-4D97-AF65-F5344CB8AC3E}">
        <p14:creationId xmlns:p14="http://schemas.microsoft.com/office/powerpoint/2010/main" val="771623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3F2D17A-F82C-4510-96E9-FEEE169DBA60}" type="slidenum">
              <a:rPr lang="en-US" smtClean="0"/>
              <a:pPr/>
              <a:t>2</a:t>
            </a:fld>
            <a:endParaRPr 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buClr>
                <a:srgbClr val="FFCC00"/>
              </a:buClr>
              <a:buSzPct val="150000"/>
              <a:buFont typeface="Wingdings" pitchFamily="2" charset="2"/>
              <a:buChar char="§"/>
            </a:pPr>
            <a:r>
              <a:rPr lang="en-US" dirty="0" smtClean="0"/>
              <a:t>Neurons are cells that transmit electrical signals. </a:t>
            </a:r>
          </a:p>
          <a:p>
            <a:pPr eaLnBrk="1" hangingPunct="1">
              <a:buClr>
                <a:srgbClr val="FFCC00"/>
              </a:buClr>
              <a:buSzPct val="150000"/>
              <a:buFont typeface="Wingdings" pitchFamily="2" charset="2"/>
              <a:buChar char="§"/>
            </a:pPr>
            <a:r>
              <a:rPr lang="en-US" dirty="0" smtClean="0"/>
              <a:t>During an action potential, an inflow of sodium ions is followed by an outflow of potassium ions.</a:t>
            </a:r>
          </a:p>
          <a:p>
            <a:pPr eaLnBrk="1" hangingPunct="1">
              <a:buClr>
                <a:srgbClr val="FFCC00"/>
              </a:buClr>
              <a:buSzPct val="150000"/>
              <a:buFont typeface="Wingdings" pitchFamily="2" charset="2"/>
              <a:buChar char="§"/>
            </a:pPr>
            <a:r>
              <a:rPr lang="en-US" dirty="0" smtClean="0"/>
              <a:t>At synapses, the neurotransmitter causes a change in the receiving cell’s membrane potential.</a:t>
            </a:r>
          </a:p>
          <a:p>
            <a:pPr eaLnBrk="1" hangingPunct="1">
              <a:buClr>
                <a:srgbClr val="FFCC00"/>
              </a:buClr>
              <a:buSzPct val="150000"/>
              <a:buFont typeface="Wingdings" pitchFamily="2" charset="2"/>
              <a:buChar char="§"/>
            </a:pPr>
            <a:r>
              <a:rPr lang="en-US" dirty="0" smtClean="0"/>
              <a:t>Vertebrates have a central nervous system (CNS) and a peripheral nervous system (PNS). </a:t>
            </a:r>
          </a:p>
          <a:p>
            <a:pPr eaLnBrk="1" hangingPunct="1">
              <a:buClr>
                <a:srgbClr val="FFCC00"/>
              </a:buClr>
              <a:buSzPct val="150000"/>
              <a:buFont typeface="Wingdings" pitchFamily="2" charset="2"/>
              <a:buNone/>
            </a:pPr>
            <a:endParaRPr lang="en-US" dirty="0" smtClean="0"/>
          </a:p>
          <a:p>
            <a:pPr eaLnBrk="1" hangingPunct="1">
              <a:buClr>
                <a:srgbClr val="FFCC00"/>
              </a:buClr>
              <a:buSzPct val="150000"/>
              <a:buFont typeface="Wingdings" pitchFamily="2" charset="2"/>
              <a:buNone/>
            </a:pPr>
            <a:endParaRPr lang="en-US" dirty="0" smtClean="0"/>
          </a:p>
          <a:p>
            <a:pPr eaLnBrk="1" hangingPunct="1">
              <a:buClr>
                <a:srgbClr val="FFCC00"/>
              </a:buClr>
              <a:buSzPct val="150000"/>
              <a:buFont typeface="Wingdings" pitchFamily="2" charset="2"/>
              <a:buNone/>
            </a:pPr>
            <a:r>
              <a:rPr lang="en-US" dirty="0" smtClean="0"/>
              <a:t>They have a membrane potential, which is an electric potential, or voltage, due to differences in the concentrations of ions on the two sides of the plasma membrane.</a:t>
            </a:r>
          </a:p>
          <a:p>
            <a:pPr eaLnBrk="1" hangingPunct="1"/>
            <a:endParaRPr lang="en-US" dirty="0" smtClean="0"/>
          </a:p>
          <a:p>
            <a:pPr eaLnBrk="1" hangingPunct="1"/>
            <a:r>
              <a:rPr lang="en-US" dirty="0" smtClean="0"/>
              <a:t>Changes in membrane voltage are called action potentials.</a:t>
            </a:r>
          </a:p>
          <a:p>
            <a:pPr eaLnBrk="1" hangingPunct="1"/>
            <a:endParaRPr lang="en-US" dirty="0" smtClean="0"/>
          </a:p>
          <a:p>
            <a:pPr eaLnBrk="1" hangingPunct="1"/>
            <a:r>
              <a:rPr lang="en-US" dirty="0" smtClean="0"/>
              <a:t>An electrical signal from one neuron is converted to a chemical signal in the form of a neurotransmitter. </a:t>
            </a:r>
          </a:p>
          <a:p>
            <a:pPr eaLnBrk="1" hangingPunct="1"/>
            <a:endParaRPr lang="en-US" dirty="0" smtClean="0"/>
          </a:p>
          <a:p>
            <a:pPr eaLnBrk="1" hangingPunct="1">
              <a:buClr>
                <a:srgbClr val="FFCC00"/>
              </a:buClr>
              <a:buSzPct val="150000"/>
              <a:buFont typeface="Wingdings" pitchFamily="2" charset="2"/>
              <a:buNone/>
            </a:pPr>
            <a:r>
              <a:rPr lang="en-US" dirty="0" smtClean="0"/>
              <a:t>PNS neurons receive sensory information and transmit it to the CNS for processing. The CNS then sends signals to muscles, glands, or other target tissues via other PNS neurons.</a:t>
            </a:r>
          </a:p>
          <a:p>
            <a:pPr eaLnBrk="1" hangingPunct="1"/>
            <a:endParaRPr lang="en-US" dirty="0" smtClean="0"/>
          </a:p>
        </p:txBody>
      </p:sp>
    </p:spTree>
    <p:extLst>
      <p:ext uri="{BB962C8B-B14F-4D97-AF65-F5344CB8AC3E}">
        <p14:creationId xmlns:p14="http://schemas.microsoft.com/office/powerpoint/2010/main" val="3220161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r>
              <a:rPr lang="en-US" smtClean="0"/>
              <a:t>FYI only</a:t>
            </a:r>
          </a:p>
        </p:txBody>
      </p:sp>
      <p:sp>
        <p:nvSpPr>
          <p:cNvPr id="81924" name="Slide Number Placeholder 3"/>
          <p:cNvSpPr>
            <a:spLocks noGrp="1"/>
          </p:cNvSpPr>
          <p:nvPr>
            <p:ph type="sldNum" sz="quarter" idx="5"/>
          </p:nvPr>
        </p:nvSpPr>
        <p:spPr>
          <a:noFill/>
        </p:spPr>
        <p:txBody>
          <a:bodyPr/>
          <a:lstStyle/>
          <a:p>
            <a:fld id="{C1BE2503-D2B3-45EE-9C28-7070FCB6B6D5}" type="slidenum">
              <a:rPr lang="en-US" smtClean="0"/>
              <a:pPr/>
              <a:t>21</a:t>
            </a:fld>
            <a:endParaRPr lang="en-US" smtClean="0"/>
          </a:p>
        </p:txBody>
      </p:sp>
    </p:spTree>
    <p:extLst>
      <p:ext uri="{BB962C8B-B14F-4D97-AF65-F5344CB8AC3E}">
        <p14:creationId xmlns:p14="http://schemas.microsoft.com/office/powerpoint/2010/main" val="3006243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r>
              <a:rPr lang="en-US" smtClean="0"/>
              <a:t>FYI only</a:t>
            </a:r>
          </a:p>
        </p:txBody>
      </p:sp>
      <p:sp>
        <p:nvSpPr>
          <p:cNvPr id="81924" name="Slide Number Placeholder 3"/>
          <p:cNvSpPr>
            <a:spLocks noGrp="1"/>
          </p:cNvSpPr>
          <p:nvPr>
            <p:ph type="sldNum" sz="quarter" idx="5"/>
          </p:nvPr>
        </p:nvSpPr>
        <p:spPr>
          <a:noFill/>
        </p:spPr>
        <p:txBody>
          <a:bodyPr/>
          <a:lstStyle/>
          <a:p>
            <a:fld id="{C1BE2503-D2B3-45EE-9C28-7070FCB6B6D5}" type="slidenum">
              <a:rPr lang="en-US" smtClean="0"/>
              <a:pPr/>
              <a:t>22</a:t>
            </a:fld>
            <a:endParaRPr lang="en-US" smtClean="0"/>
          </a:p>
        </p:txBody>
      </p:sp>
    </p:spTree>
    <p:extLst>
      <p:ext uri="{BB962C8B-B14F-4D97-AF65-F5344CB8AC3E}">
        <p14:creationId xmlns:p14="http://schemas.microsoft.com/office/powerpoint/2010/main" val="3315772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60CC190-EE14-4D39-8B7B-D0C72ED1F37F}" type="slidenum">
              <a:rPr lang="en-US" smtClean="0"/>
              <a:pPr/>
              <a:t>3</a:t>
            </a:fld>
            <a:endParaRPr 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r>
              <a:rPr lang="en-US" smtClean="0"/>
              <a:t>Most of a neuron’s organelles Are located in the cell body</a:t>
            </a:r>
          </a:p>
          <a:p>
            <a:pPr eaLnBrk="1" hangingPunct="1"/>
            <a:r>
              <a:rPr lang="en-US" smtClean="0"/>
              <a:t>Dendrites Highly branched extensions that receive signals from other neurons</a:t>
            </a:r>
          </a:p>
          <a:p>
            <a:pPr eaLnBrk="1" hangingPunct="1"/>
            <a:r>
              <a:rPr lang="en-US" smtClean="0"/>
              <a:t>The axon is typically a much longer extension That transmits signals to other cells at synapses; That may be covered with a myelin sheath</a:t>
            </a:r>
          </a:p>
          <a:p>
            <a:pPr eaLnBrk="1" hangingPunct="1">
              <a:buFontTx/>
              <a:buChar char="•"/>
            </a:pPr>
            <a:r>
              <a:rPr lang="en-US" smtClean="0">
                <a:cs typeface="Times New Roman" pitchFamily="18" charset="0"/>
              </a:rPr>
              <a:t>A </a:t>
            </a:r>
            <a:r>
              <a:rPr lang="en-US" b="1" smtClean="0">
                <a:cs typeface="Times New Roman" pitchFamily="18" charset="0"/>
              </a:rPr>
              <a:t>dendrite</a:t>
            </a:r>
            <a:r>
              <a:rPr lang="en-US" smtClean="0">
                <a:cs typeface="Times New Roman" pitchFamily="18" charset="0"/>
              </a:rPr>
              <a:t> receives electrical signals from the </a:t>
            </a:r>
            <a:r>
              <a:rPr lang="en-US" b="1" smtClean="0">
                <a:cs typeface="Times New Roman" pitchFamily="18" charset="0"/>
              </a:rPr>
              <a:t>axons</a:t>
            </a:r>
            <a:r>
              <a:rPr lang="en-US" smtClean="0">
                <a:cs typeface="Times New Roman" pitchFamily="18" charset="0"/>
              </a:rPr>
              <a:t> of adjacent cells. The axon then sends the signal to the dendrites of other neurons. The </a:t>
            </a:r>
            <a:r>
              <a:rPr lang="en-US" b="1" smtClean="0">
                <a:cs typeface="Times New Roman" pitchFamily="18" charset="0"/>
              </a:rPr>
              <a:t>cell body</a:t>
            </a:r>
            <a:r>
              <a:rPr lang="en-US" smtClean="0">
                <a:cs typeface="Times New Roman" pitchFamily="18" charset="0"/>
              </a:rPr>
              <a:t>, or </a:t>
            </a:r>
            <a:r>
              <a:rPr lang="en-US" b="1" smtClean="0">
                <a:cs typeface="Times New Roman" pitchFamily="18" charset="0"/>
              </a:rPr>
              <a:t>soma</a:t>
            </a:r>
            <a:r>
              <a:rPr lang="en-US" smtClean="0">
                <a:cs typeface="Times New Roman" pitchFamily="18" charset="0"/>
              </a:rPr>
              <a:t>, which includes the nucleus, integrates the incoming signals and generates an outgoing signal in the axon.</a:t>
            </a:r>
          </a:p>
          <a:p>
            <a:pPr eaLnBrk="1" hangingPunct="1"/>
            <a:endParaRPr lang="en-US" smtClean="0"/>
          </a:p>
        </p:txBody>
      </p:sp>
    </p:spTree>
    <p:extLst>
      <p:ext uri="{BB962C8B-B14F-4D97-AF65-F5344CB8AC3E}">
        <p14:creationId xmlns:p14="http://schemas.microsoft.com/office/powerpoint/2010/main" val="3644800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3932521-B1D2-4EBE-A345-453F3CD042A8}" type="slidenum">
              <a:rPr lang="en-US" smtClean="0"/>
              <a:pPr/>
              <a:t>4</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r>
              <a:rPr lang="en-US" dirty="0" smtClean="0"/>
              <a:t>Glia are supporting cells That are essential for the structural integrity of the nervous system and for the normal functioning of neurons</a:t>
            </a:r>
          </a:p>
          <a:p>
            <a:pPr eaLnBrk="1" hangingPunct="1"/>
            <a:r>
              <a:rPr lang="en-US" dirty="0" smtClean="0"/>
              <a:t>Astrocytes Provide structural support for neurons and regulate the extracellular concentrations of ions and neurotransmitters</a:t>
            </a:r>
          </a:p>
          <a:p>
            <a:pPr eaLnBrk="1" hangingPunct="1"/>
            <a:r>
              <a:rPr lang="en-US" dirty="0" err="1" smtClean="0"/>
              <a:t>Oligodendrocytes</a:t>
            </a:r>
            <a:r>
              <a:rPr lang="en-US" dirty="0" smtClean="0"/>
              <a:t> (in the CNS) and Schwann cells (in the PNS) Are glia that form the myelin sheaths around the axons of many vertebrate neurons</a:t>
            </a:r>
          </a:p>
          <a:p>
            <a:pPr eaLnBrk="1" hangingPunct="1"/>
            <a:endParaRPr lang="en-US" dirty="0" smtClean="0"/>
          </a:p>
        </p:txBody>
      </p:sp>
    </p:spTree>
    <p:extLst>
      <p:ext uri="{BB962C8B-B14F-4D97-AF65-F5344CB8AC3E}">
        <p14:creationId xmlns:p14="http://schemas.microsoft.com/office/powerpoint/2010/main" val="3761191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0971DAF-31E9-47F9-A225-E853C81562D2}" type="slidenum">
              <a:rPr lang="en-US" smtClean="0"/>
              <a:pPr/>
              <a:t>5</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442927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6545476-CABB-4B8D-B460-6A473F0F0269}" type="slidenum">
              <a:rPr lang="en-US" smtClean="0"/>
              <a:pPr/>
              <a:t>6</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smtClean="0"/>
              <a:t>Across its plasma membrane, every cell has a voltage Called a membrane potential</a:t>
            </a:r>
          </a:p>
          <a:p>
            <a:pPr eaLnBrk="1" hangingPunct="1">
              <a:buFontTx/>
              <a:buChar char="•"/>
            </a:pPr>
            <a:r>
              <a:rPr lang="en-US" b="1" dirty="0" smtClean="0">
                <a:cs typeface="Times New Roman" pitchFamily="18" charset="0"/>
              </a:rPr>
              <a:t> </a:t>
            </a:r>
            <a:r>
              <a:rPr lang="en-US" dirty="0" smtClean="0">
                <a:solidFill>
                  <a:srgbClr val="000000"/>
                </a:solidFill>
                <a:cs typeface="Times New Roman" pitchFamily="18" charset="0"/>
              </a:rPr>
              <a:t>A difference of electrical charge between any two points creates a difference in </a:t>
            </a:r>
            <a:r>
              <a:rPr lang="en-US" b="1" dirty="0" smtClean="0">
                <a:solidFill>
                  <a:srgbClr val="000000"/>
                </a:solidFill>
                <a:cs typeface="Times New Roman" pitchFamily="18" charset="0"/>
              </a:rPr>
              <a:t>electrical potential</a:t>
            </a:r>
            <a:r>
              <a:rPr lang="en-US" dirty="0" smtClean="0">
                <a:solidFill>
                  <a:srgbClr val="000000"/>
                </a:solidFill>
                <a:cs typeface="Times New Roman" pitchFamily="18" charset="0"/>
              </a:rPr>
              <a:t>, or a </a:t>
            </a:r>
            <a:r>
              <a:rPr lang="en-US" b="1" dirty="0" smtClean="0">
                <a:solidFill>
                  <a:srgbClr val="000000"/>
                </a:solidFill>
                <a:cs typeface="Times New Roman" pitchFamily="18" charset="0"/>
              </a:rPr>
              <a:t>voltage</a:t>
            </a:r>
            <a:r>
              <a:rPr lang="en-US" dirty="0" smtClean="0">
                <a:solidFill>
                  <a:srgbClr val="000000"/>
                </a:solidFill>
                <a:cs typeface="Times New Roman" pitchFamily="18" charset="0"/>
              </a:rPr>
              <a:t>.</a:t>
            </a:r>
          </a:p>
          <a:p>
            <a:pPr eaLnBrk="1" hangingPunct="1"/>
            <a:r>
              <a:rPr lang="en-US" dirty="0" smtClean="0"/>
              <a:t>The inside of a cell is negative Relative to the outside</a:t>
            </a:r>
          </a:p>
          <a:p>
            <a:pPr>
              <a:spcBef>
                <a:spcPct val="0"/>
              </a:spcBef>
            </a:pPr>
            <a:r>
              <a:rPr kumimoji="1" lang="en-US" sz="1400" dirty="0">
                <a:latin typeface="Arial" charset="0"/>
              </a:rPr>
              <a:t>A microelectrode is made from a glass capillary tube filled with an electrically conductive </a:t>
            </a:r>
            <a:br>
              <a:rPr kumimoji="1" lang="en-US" sz="1400" dirty="0">
                <a:latin typeface="Arial" charset="0"/>
              </a:rPr>
            </a:br>
            <a:r>
              <a:rPr kumimoji="1" lang="en-US" sz="1400" dirty="0">
                <a:latin typeface="Arial" charset="0"/>
              </a:rPr>
              <a:t>salt solution. One end of the tube tapers to an extremely fine tip (diameter &lt; 1 µm). While looking through a </a:t>
            </a:r>
            <a:br>
              <a:rPr kumimoji="1" lang="en-US" sz="1400" dirty="0">
                <a:latin typeface="Arial" charset="0"/>
              </a:rPr>
            </a:br>
            <a:r>
              <a:rPr kumimoji="1" lang="en-US" sz="1400" dirty="0">
                <a:latin typeface="Arial" charset="0"/>
              </a:rPr>
              <a:t>microscope, the experimenter uses a </a:t>
            </a:r>
            <a:r>
              <a:rPr kumimoji="1" lang="en-US" sz="1400" dirty="0" err="1">
                <a:latin typeface="Arial" charset="0"/>
              </a:rPr>
              <a:t>micropositioner</a:t>
            </a:r>
            <a:r>
              <a:rPr kumimoji="1" lang="en-US" sz="1400" dirty="0">
                <a:latin typeface="Arial" charset="0"/>
              </a:rPr>
              <a:t> to insert the tip of the microelectrode into a cell. A </a:t>
            </a:r>
            <a:br>
              <a:rPr kumimoji="1" lang="en-US" sz="1400" dirty="0">
                <a:latin typeface="Arial" charset="0"/>
              </a:rPr>
            </a:br>
            <a:r>
              <a:rPr kumimoji="1" lang="en-US" sz="1400" dirty="0">
                <a:latin typeface="Arial" charset="0"/>
              </a:rPr>
              <a:t>voltage recorder (usually an oscilloscope or a computer-based system) measures the voltage between the </a:t>
            </a:r>
            <a:br>
              <a:rPr kumimoji="1" lang="en-US" sz="1400" dirty="0">
                <a:latin typeface="Arial" charset="0"/>
              </a:rPr>
            </a:br>
            <a:r>
              <a:rPr kumimoji="1" lang="en-US" sz="1400" dirty="0">
                <a:latin typeface="Arial" charset="0"/>
              </a:rPr>
              <a:t>microelectrode tip inside the cell and a reference electrode placed in the solution outside the cell.</a:t>
            </a:r>
          </a:p>
          <a:p>
            <a:pPr eaLnBrk="1" hangingPunct="1"/>
            <a:endParaRPr lang="en-US" dirty="0" smtClean="0"/>
          </a:p>
          <a:p>
            <a:pPr eaLnBrk="1" hangingPunct="1"/>
            <a:r>
              <a:rPr lang="en-US" dirty="0" smtClean="0"/>
              <a:t>A neuron that is not transmitting signals Contains many open K</a:t>
            </a:r>
            <a:r>
              <a:rPr lang="en-US" baseline="30000" dirty="0" smtClean="0"/>
              <a:t>+</a:t>
            </a:r>
            <a:r>
              <a:rPr lang="en-US" dirty="0" smtClean="0"/>
              <a:t> channels and fewer open Na</a:t>
            </a:r>
            <a:r>
              <a:rPr lang="en-US" baseline="30000" dirty="0" smtClean="0"/>
              <a:t>+</a:t>
            </a:r>
            <a:r>
              <a:rPr lang="en-US" dirty="0" smtClean="0"/>
              <a:t> channels in its plasma membrane</a:t>
            </a:r>
          </a:p>
          <a:p>
            <a:pPr eaLnBrk="1" hangingPunct="1"/>
            <a:r>
              <a:rPr lang="en-US" dirty="0" smtClean="0"/>
              <a:t>The diffusion of K</a:t>
            </a:r>
            <a:r>
              <a:rPr lang="en-US" baseline="30000" dirty="0" smtClean="0"/>
              <a:t>+</a:t>
            </a:r>
            <a:r>
              <a:rPr lang="en-US" dirty="0" smtClean="0"/>
              <a:t> and Na</a:t>
            </a:r>
            <a:r>
              <a:rPr lang="en-US" baseline="30000" dirty="0" smtClean="0"/>
              <a:t>+</a:t>
            </a:r>
            <a:r>
              <a:rPr lang="en-US" dirty="0" smtClean="0"/>
              <a:t> through these channels Leads to a separation of charges across the membrane, producing the resting potential</a:t>
            </a:r>
          </a:p>
          <a:p>
            <a:pPr eaLnBrk="1" hangingPunct="1"/>
            <a:endParaRPr lang="en-US" dirty="0" smtClean="0"/>
          </a:p>
        </p:txBody>
      </p:sp>
    </p:spTree>
    <p:extLst>
      <p:ext uri="{BB962C8B-B14F-4D97-AF65-F5344CB8AC3E}">
        <p14:creationId xmlns:p14="http://schemas.microsoft.com/office/powerpoint/2010/main" val="391908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C9567838-7987-4D52-867D-4A4EBDBBC59F}" type="slidenum">
              <a:rPr lang="en-US" smtClean="0"/>
              <a:pPr/>
              <a:t>7</a:t>
            </a:fld>
            <a:endParaRPr 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z="800" dirty="0">
              <a:latin typeface="Times"/>
            </a:endParaRPr>
          </a:p>
        </p:txBody>
      </p:sp>
    </p:spTree>
    <p:extLst>
      <p:ext uri="{BB962C8B-B14F-4D97-AF65-F5344CB8AC3E}">
        <p14:creationId xmlns:p14="http://schemas.microsoft.com/office/powerpoint/2010/main" val="2474361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AEF2A24F-DCBB-444A-9FFD-B4631B664251}" type="slidenum">
              <a:rPr lang="en-US" smtClean="0"/>
              <a:pPr/>
              <a:t>8</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dirty="0" smtClean="0">
                <a:cs typeface="Times New Roman" pitchFamily="18" charset="0"/>
              </a:rPr>
              <a:t> </a:t>
            </a:r>
            <a:r>
              <a:rPr lang="en-US" b="1" dirty="0" smtClean="0">
                <a:cs typeface="Times New Roman" pitchFamily="18" charset="0"/>
              </a:rPr>
              <a:t>Ion channels</a:t>
            </a:r>
            <a:r>
              <a:rPr lang="en-US" dirty="0" smtClean="0">
                <a:cs typeface="Times New Roman" pitchFamily="18" charset="0"/>
              </a:rPr>
              <a:t> are pores in the membrane that allow only specific ions to pass through. </a:t>
            </a:r>
          </a:p>
          <a:p>
            <a:pPr eaLnBrk="1" hangingPunct="1">
              <a:buFontTx/>
              <a:buChar char="•"/>
            </a:pPr>
            <a:r>
              <a:rPr lang="en-US" dirty="0" smtClean="0">
                <a:cs typeface="Times New Roman" pitchFamily="18" charset="0"/>
              </a:rPr>
              <a:t>As K</a:t>
            </a:r>
            <a:r>
              <a:rPr lang="en-US" baseline="30000" dirty="0" smtClean="0">
                <a:cs typeface="Times New Roman" pitchFamily="18" charset="0"/>
              </a:rPr>
              <a:t>+</a:t>
            </a:r>
            <a:r>
              <a:rPr lang="en-US" dirty="0" smtClean="0">
                <a:cs typeface="Times New Roman" pitchFamily="18" charset="0"/>
              </a:rPr>
              <a:t> moves from the interior of the cell to the exterior via K</a:t>
            </a:r>
            <a:r>
              <a:rPr lang="en-US" baseline="30000" dirty="0" smtClean="0">
                <a:cs typeface="Times New Roman" pitchFamily="18" charset="0"/>
              </a:rPr>
              <a:t>+</a:t>
            </a:r>
            <a:r>
              <a:rPr lang="en-US" dirty="0" smtClean="0">
                <a:cs typeface="Times New Roman" pitchFamily="18" charset="0"/>
              </a:rPr>
              <a:t> channels, the inside of the cell becomes more negatively charged relative to the outside. Eventually, the membrane reaches a voltage at which there is equilibrium between the concentration gradient that moves K</a:t>
            </a:r>
            <a:r>
              <a:rPr lang="en-US" baseline="30000" dirty="0" smtClean="0">
                <a:cs typeface="Times New Roman" pitchFamily="18" charset="0"/>
              </a:rPr>
              <a:t>+</a:t>
            </a:r>
            <a:r>
              <a:rPr lang="en-US" dirty="0" smtClean="0">
                <a:cs typeface="Times New Roman" pitchFamily="18" charset="0"/>
              </a:rPr>
              <a:t> out and the electrical gradient that moves K</a:t>
            </a:r>
            <a:r>
              <a:rPr lang="en-US" baseline="30000" dirty="0" smtClean="0">
                <a:cs typeface="Times New Roman" pitchFamily="18" charset="0"/>
              </a:rPr>
              <a:t>+</a:t>
            </a:r>
            <a:r>
              <a:rPr lang="en-US" dirty="0" smtClean="0">
                <a:cs typeface="Times New Roman" pitchFamily="18" charset="0"/>
              </a:rPr>
              <a:t> in. This is called the </a:t>
            </a:r>
            <a:r>
              <a:rPr lang="en-US" b="1" dirty="0" smtClean="0">
                <a:cs typeface="Times New Roman" pitchFamily="18" charset="0"/>
              </a:rPr>
              <a:t>equilibrium potential</a:t>
            </a:r>
            <a:r>
              <a:rPr lang="en-US" dirty="0" smtClean="0">
                <a:cs typeface="Times New Roman" pitchFamily="18" charset="0"/>
              </a:rPr>
              <a:t>.</a:t>
            </a:r>
          </a:p>
          <a:p>
            <a:pPr eaLnBrk="1" hangingPunct="1"/>
            <a:r>
              <a:rPr lang="en-US" sz="800" dirty="0">
                <a:latin typeface="Times"/>
              </a:rPr>
              <a:t>Na</a:t>
            </a:r>
            <a:r>
              <a:rPr lang="en-US" sz="800" baseline="30000" dirty="0">
                <a:latin typeface="Times"/>
              </a:rPr>
              <a:t>+</a:t>
            </a:r>
            <a:r>
              <a:rPr lang="en-US" sz="800" dirty="0">
                <a:latin typeface="Times"/>
              </a:rPr>
              <a:t>/K</a:t>
            </a:r>
            <a:r>
              <a:rPr lang="en-US" sz="800" baseline="30000" dirty="0">
                <a:latin typeface="Times"/>
              </a:rPr>
              <a:t>+</a:t>
            </a:r>
            <a:r>
              <a:rPr lang="en-US" sz="800" dirty="0">
                <a:latin typeface="Times"/>
              </a:rPr>
              <a:t>-ATPase pumps Na</a:t>
            </a:r>
            <a:r>
              <a:rPr lang="en-US" sz="800" baseline="30000" dirty="0">
                <a:latin typeface="Times"/>
              </a:rPr>
              <a:t>+</a:t>
            </a:r>
            <a:r>
              <a:rPr lang="en-US" sz="800" dirty="0">
                <a:latin typeface="Times"/>
              </a:rPr>
              <a:t> out</a:t>
            </a:r>
          </a:p>
          <a:p>
            <a:pPr eaLnBrk="1" hangingPunct="1"/>
            <a:endParaRPr lang="en-US" sz="800" dirty="0">
              <a:latin typeface="Times"/>
            </a:endParaRPr>
          </a:p>
          <a:p>
            <a:pPr eaLnBrk="1" hangingPunct="1"/>
            <a:endParaRPr lang="en-US" sz="800" dirty="0">
              <a:latin typeface="Times"/>
            </a:endParaRPr>
          </a:p>
        </p:txBody>
      </p:sp>
    </p:spTree>
    <p:extLst>
      <p:ext uri="{BB962C8B-B14F-4D97-AF65-F5344CB8AC3E}">
        <p14:creationId xmlns:p14="http://schemas.microsoft.com/office/powerpoint/2010/main" val="2645918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4CBC40BA-DF08-4F2D-8DD4-A5A40D60BAE9}" type="slidenum">
              <a:rPr lang="en-US" smtClean="0"/>
              <a:pPr/>
              <a:t>9</a:t>
            </a:fld>
            <a:endParaRPr lang="en-US"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r>
              <a:rPr lang="en-US" smtClean="0"/>
              <a:t>Hyperpolarization increase the magnitude of the membrane potential</a:t>
            </a:r>
          </a:p>
          <a:p>
            <a:pPr eaLnBrk="1" hangingPunct="1"/>
            <a:r>
              <a:rPr lang="en-US" smtClean="0"/>
              <a:t>Depolarization is a reduction of the magnitude of the membrane potential</a:t>
            </a:r>
          </a:p>
          <a:p>
            <a:pPr eaLnBrk="1" hangingPunct="1"/>
            <a:r>
              <a:rPr lang="en-US" smtClean="0"/>
              <a:t>*magnitude of the change in membrane potential varies with the strength of the stimulus</a:t>
            </a:r>
          </a:p>
          <a:p>
            <a:pPr eaLnBrk="1" hangingPunct="1"/>
            <a:r>
              <a:rPr lang="en-US" smtClean="0"/>
              <a:t>In most neurons, depolarizations Are graded only up to a certain membrane voltage, called the threshold</a:t>
            </a:r>
          </a:p>
          <a:p>
            <a:pPr eaLnBrk="1" hangingPunct="1"/>
            <a:r>
              <a:rPr lang="en-US" smtClean="0"/>
              <a:t>A stimulus strong enough to produce a depolarization that reaches the threshold Triggers a different type of response, called an action potential</a:t>
            </a:r>
          </a:p>
          <a:p>
            <a:pPr eaLnBrk="1" hangingPunct="1"/>
            <a:r>
              <a:rPr lang="en-US" smtClean="0"/>
              <a:t>An action potential Is a brief all-or-none depolarization of a neuron’s plasma membrane; Is the type of signal that carries information along axons</a:t>
            </a:r>
          </a:p>
          <a:p>
            <a:pPr eaLnBrk="1" hangingPunct="1"/>
            <a:endParaRPr lang="en-US" smtClean="0"/>
          </a:p>
        </p:txBody>
      </p:sp>
    </p:spTree>
    <p:extLst>
      <p:ext uri="{BB962C8B-B14F-4D97-AF65-F5344CB8AC3E}">
        <p14:creationId xmlns:p14="http://schemas.microsoft.com/office/powerpoint/2010/main" val="2408756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9" name="Rectangle 14"/>
          <p:cNvSpPr>
            <a:spLocks noGrp="1"/>
          </p:cNvSpPr>
          <p:nvPr>
            <p:ph type="sldNum" sz="quarter" idx="11"/>
          </p:nvPr>
        </p:nvSpPr>
        <p:spPr/>
        <p:txBody>
          <a:bodyPr/>
          <a:lstStyle>
            <a:lvl1pPr>
              <a:defRPr lang="en-US" smtClean="0"/>
            </a:lvl1pPr>
          </a:lstStyle>
          <a:p>
            <a:fld id="{DEFB50D9-E5C2-4B54-9B00-BF98CE3B4D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8"/>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5" name="Rectangle 5"/>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Rectangle 4"/>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a:xfrm>
            <a:off x="457200" y="6245225"/>
            <a:ext cx="2133600" cy="476250"/>
          </a:xfrm>
          <a:prstGeom prst="rect">
            <a:avLst/>
          </a:prstGeom>
        </p:spPr>
        <p:txBody>
          <a:bodyPr/>
          <a:lstStyle/>
          <a:p>
            <a:endParaRPr lang="en-US"/>
          </a:p>
        </p:txBody>
      </p:sp>
      <p:sp>
        <p:nvSpPr>
          <p:cNvPr id="6" name="Rectangle 6"/>
          <p:cNvSpPr>
            <a:spLocks noGrp="1"/>
          </p:cNvSpPr>
          <p:nvPr>
            <p:ph type="ftr" sz="quarter" idx="11"/>
          </p:nvPr>
        </p:nvSpPr>
        <p:spPr>
          <a:xfrm>
            <a:off x="457200" y="6245225"/>
            <a:ext cx="5562600" cy="476250"/>
          </a:xfrm>
          <a:prstGeom prst="rect">
            <a:avLst/>
          </a:prstGeom>
        </p:spPr>
        <p:txBody>
          <a:bodyPr/>
          <a:lstStyle/>
          <a:p>
            <a:endParaRPr lang="en-US"/>
          </a:p>
        </p:txBody>
      </p:sp>
      <p:sp>
        <p:nvSpPr>
          <p:cNvPr id="7" name="Rectangle 7"/>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fld id="{DEFB50D9-E5C2-4B54-9B00-BF98CE3B4D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hf hdr="0" ftr="0" dt="0"/>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1.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5.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6276" y="3810000"/>
            <a:ext cx="9144000" cy="838200"/>
          </a:xfrm>
        </p:spPr>
        <p:txBody>
          <a:bodyPr>
            <a:normAutofit fontScale="90000"/>
          </a:bodyPr>
          <a:lstStyle/>
          <a:p>
            <a:pPr eaLnBrk="1" hangingPunct="1"/>
            <a:r>
              <a:rPr lang="en-US" dirty="0" smtClean="0"/>
              <a:t>Neurons &amp; Electrical Messages</a:t>
            </a:r>
          </a:p>
        </p:txBody>
      </p:sp>
      <p:sp>
        <p:nvSpPr>
          <p:cNvPr id="2051" name="Rectangle 3"/>
          <p:cNvSpPr>
            <a:spLocks noGrp="1" noChangeArrowheads="1"/>
          </p:cNvSpPr>
          <p:nvPr>
            <p:ph type="subTitle" idx="1"/>
          </p:nvPr>
        </p:nvSpPr>
        <p:spPr>
          <a:xfrm>
            <a:off x="457200" y="4572000"/>
            <a:ext cx="8229600" cy="1905000"/>
          </a:xfrm>
        </p:spPr>
        <p:txBody>
          <a:bodyPr>
            <a:normAutofit/>
          </a:bodyPr>
          <a:lstStyle/>
          <a:p>
            <a:pPr eaLnBrk="1" hangingPunct="1"/>
            <a:endParaRPr lang="en-US" dirty="0" smtClean="0"/>
          </a:p>
        </p:txBody>
      </p:sp>
      <p:pic>
        <p:nvPicPr>
          <p:cNvPr id="2052" name="Picture 4" descr="48_02x2FrogNeuron_UP.jpg"/>
          <p:cNvPicPr>
            <a:picLocks noChangeAspect="1" noChangeArrowheads="1"/>
          </p:cNvPicPr>
          <p:nvPr/>
        </p:nvPicPr>
        <p:blipFill>
          <a:blip r:embed="rId4" cstate="print"/>
          <a:srcRect/>
          <a:stretch>
            <a:fillRect/>
          </a:stretch>
        </p:blipFill>
        <p:spPr bwMode="auto">
          <a:xfrm>
            <a:off x="0" y="0"/>
            <a:ext cx="4876800" cy="3006725"/>
          </a:xfrm>
          <a:prstGeom prst="rect">
            <a:avLst/>
          </a:prstGeom>
          <a:noFill/>
          <a:ln w="9525">
            <a:noFill/>
            <a:miter lim="800000"/>
            <a:headEnd/>
            <a:tailEnd/>
          </a:ln>
        </p:spPr>
      </p:pic>
      <p:pic>
        <p:nvPicPr>
          <p:cNvPr id="2053" name="Picture 7" descr="48_02x4Neuron_UP.jpg"/>
          <p:cNvPicPr>
            <a:picLocks noChangeAspect="1" noChangeArrowheads="1"/>
          </p:cNvPicPr>
          <p:nvPr/>
        </p:nvPicPr>
        <p:blipFill>
          <a:blip r:embed="rId5" cstate="print"/>
          <a:srcRect/>
          <a:stretch>
            <a:fillRect/>
          </a:stretch>
        </p:blipFill>
        <p:spPr bwMode="auto">
          <a:xfrm>
            <a:off x="4724400" y="0"/>
            <a:ext cx="4419600" cy="3038475"/>
          </a:xfrm>
          <a:prstGeom prst="rect">
            <a:avLst/>
          </a:prstGeom>
          <a:noFill/>
          <a:ln w="9525">
            <a:noFill/>
            <a:miter lim="800000"/>
            <a:headEnd/>
            <a:tailEnd/>
          </a:ln>
        </p:spPr>
      </p:pic>
      <p:sp>
        <p:nvSpPr>
          <p:cNvPr id="2" name="Slide Number Placeholder 1"/>
          <p:cNvSpPr>
            <a:spLocks noGrp="1"/>
          </p:cNvSpPr>
          <p:nvPr>
            <p:ph type="sldNum" sz="quarter" idx="11"/>
          </p:nvPr>
        </p:nvSpPr>
        <p:spPr/>
        <p:txBody>
          <a:bodyPr/>
          <a:lstStyle/>
          <a:p>
            <a:fld id="{DEFB50D9-E5C2-4B54-9B00-BF98CE3B4DE4}" type="slidenum">
              <a:rPr lang="en-US" smtClean="0"/>
              <a:pPr/>
              <a:t>1</a:t>
            </a:fld>
            <a:endParaRPr lang="en-US"/>
          </a:p>
        </p:txBody>
      </p:sp>
      <p:pic>
        <p:nvPicPr>
          <p:cNvPr id="3" name="Picture 2"/>
          <p:cNvPicPr>
            <a:picLocks noChangeAspect="1"/>
          </p:cNvPicPr>
          <p:nvPr/>
        </p:nvPicPr>
        <p:blipFill>
          <a:blip r:embed="rId6"/>
          <a:stretch>
            <a:fillRect/>
          </a:stretch>
        </p:blipFill>
        <p:spPr>
          <a:xfrm>
            <a:off x="1485900" y="4635500"/>
            <a:ext cx="6172200" cy="1781175"/>
          </a:xfrm>
          <a:prstGeom prst="rect">
            <a:avLst/>
          </a:prstGeom>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0" y="228600"/>
            <a:ext cx="8534400" cy="758825"/>
          </a:xfrm>
        </p:spPr>
        <p:txBody>
          <a:bodyPr>
            <a:normAutofit fontScale="90000"/>
          </a:bodyPr>
          <a:lstStyle/>
          <a:p>
            <a:pPr eaLnBrk="1" hangingPunct="1"/>
            <a:r>
              <a:rPr lang="en-US" smtClean="0"/>
              <a:t>What is the action potential?</a:t>
            </a:r>
          </a:p>
        </p:txBody>
      </p:sp>
      <p:sp>
        <p:nvSpPr>
          <p:cNvPr id="21507" name="Rectangle 3"/>
          <p:cNvSpPr>
            <a:spLocks noGrp="1" noChangeArrowheads="1"/>
          </p:cNvSpPr>
          <p:nvPr>
            <p:ph type="body" idx="4294967295"/>
          </p:nvPr>
        </p:nvSpPr>
        <p:spPr>
          <a:xfrm>
            <a:off x="0" y="1828800"/>
            <a:ext cx="3505200" cy="3733800"/>
          </a:xfrm>
        </p:spPr>
        <p:txBody>
          <a:bodyPr>
            <a:normAutofit fontScale="85000" lnSpcReduction="20000"/>
          </a:bodyPr>
          <a:lstStyle/>
          <a:p>
            <a:pPr marL="457200" indent="-457200"/>
            <a:r>
              <a:rPr lang="en-US" dirty="0" smtClean="0">
                <a:cs typeface="Times New Roman" pitchFamily="18" charset="0"/>
              </a:rPr>
              <a:t>3 steps:</a:t>
            </a:r>
          </a:p>
          <a:p>
            <a:pPr lvl="1"/>
            <a:r>
              <a:rPr lang="en-US" dirty="0" smtClean="0">
                <a:cs typeface="Times New Roman" pitchFamily="18" charset="0"/>
              </a:rPr>
              <a:t>Depolarization</a:t>
            </a:r>
          </a:p>
          <a:p>
            <a:pPr lvl="1"/>
            <a:r>
              <a:rPr lang="en-US" dirty="0" smtClean="0">
                <a:cs typeface="Times New Roman" pitchFamily="18" charset="0"/>
              </a:rPr>
              <a:t>Repolarization</a:t>
            </a:r>
          </a:p>
          <a:p>
            <a:pPr lvl="1"/>
            <a:r>
              <a:rPr lang="en-US" dirty="0" smtClean="0">
                <a:cs typeface="Times New Roman" pitchFamily="18" charset="0"/>
              </a:rPr>
              <a:t>Hyperpolarization</a:t>
            </a:r>
          </a:p>
          <a:p>
            <a:pPr marL="457200" indent="-457200"/>
            <a:endParaRPr lang="en-US" dirty="0" smtClean="0">
              <a:cs typeface="Times New Roman" pitchFamily="18" charset="0"/>
            </a:endParaRPr>
          </a:p>
          <a:p>
            <a:pPr marL="457200" indent="-457200"/>
            <a:r>
              <a:rPr lang="en-US" dirty="0" smtClean="0">
                <a:cs typeface="Times New Roman" pitchFamily="18" charset="0"/>
              </a:rPr>
              <a:t>“All-or-nothing” (strength/speed down the axon are always the same for a given axon)</a:t>
            </a:r>
          </a:p>
          <a:p>
            <a:pPr marL="457200" indent="-457200"/>
            <a:endParaRPr lang="en-US" dirty="0">
              <a:cs typeface="Times New Roman" pitchFamily="18" charset="0"/>
            </a:endParaRPr>
          </a:p>
          <a:p>
            <a:pPr marL="457200" indent="-457200"/>
            <a:r>
              <a:rPr lang="en-US" dirty="0" smtClean="0">
                <a:cs typeface="Times New Roman" pitchFamily="18" charset="0"/>
              </a:rPr>
              <a:t>Mediated by voltage-gated ion channels</a:t>
            </a:r>
            <a:endParaRPr lang="en-US" dirty="0">
              <a:cs typeface="Times New Roman" pitchFamily="18" charset="0"/>
            </a:endParaRPr>
          </a:p>
        </p:txBody>
      </p:sp>
      <p:pic>
        <p:nvPicPr>
          <p:cNvPr id="78849" name="Picture 1" descr="C:\Users\laucoin3\Desktop\45_labeled_images\45_05_action_potential-L.jpg"/>
          <p:cNvPicPr>
            <a:picLocks noChangeAspect="1" noChangeArrowheads="1"/>
          </p:cNvPicPr>
          <p:nvPr/>
        </p:nvPicPr>
        <p:blipFill>
          <a:blip r:embed="rId4" cstate="print"/>
          <a:srcRect/>
          <a:stretch>
            <a:fillRect/>
          </a:stretch>
        </p:blipFill>
        <p:spPr bwMode="auto">
          <a:xfrm>
            <a:off x="3429000" y="1825898"/>
            <a:ext cx="5325438" cy="3482701"/>
          </a:xfrm>
          <a:prstGeom prst="rect">
            <a:avLst/>
          </a:prstGeom>
          <a:noFill/>
        </p:spPr>
      </p:pic>
      <p:sp>
        <p:nvSpPr>
          <p:cNvPr id="2" name="Slide Number Placeholder 1"/>
          <p:cNvSpPr>
            <a:spLocks noGrp="1"/>
          </p:cNvSpPr>
          <p:nvPr>
            <p:ph type="sldNum" sz="quarter" idx="12"/>
          </p:nvPr>
        </p:nvSpPr>
        <p:spPr/>
        <p:txBody>
          <a:bodyPr/>
          <a:lstStyle/>
          <a:p>
            <a:fld id="{DEFB50D9-E5C2-4B54-9B00-BF98CE3B4DE4}" type="slidenum">
              <a:rPr lang="en-US" smtClean="0"/>
              <a:pPr/>
              <a:t>10</a:t>
            </a:fld>
            <a:endParaRPr lang="en-US"/>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cstate="print"/>
          <a:srcRect/>
          <a:stretch>
            <a:fillRect/>
          </a:stretch>
        </p:blipFill>
        <p:spPr bwMode="auto">
          <a:xfrm>
            <a:off x="595994" y="152400"/>
            <a:ext cx="8097155" cy="6172200"/>
          </a:xfrm>
          <a:prstGeom prst="rect">
            <a:avLst/>
          </a:prstGeom>
          <a:noFill/>
          <a:ln w="9525">
            <a:noFill/>
            <a:miter lim="800000"/>
            <a:headEnd/>
            <a:tailEnd/>
          </a:ln>
          <a:effectLst/>
        </p:spPr>
      </p:pic>
      <p:sp>
        <p:nvSpPr>
          <p:cNvPr id="5" name="Rectangle 4"/>
          <p:cNvSpPr/>
          <p:nvPr/>
        </p:nvSpPr>
        <p:spPr>
          <a:xfrm>
            <a:off x="838200" y="4343400"/>
            <a:ext cx="4038600" cy="16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609600" y="2438400"/>
            <a:ext cx="2971800" cy="1447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066800" y="228600"/>
            <a:ext cx="3048000" cy="1447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638800" y="152400"/>
            <a:ext cx="2971800"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715000" y="4267200"/>
            <a:ext cx="2971800"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114800" y="228600"/>
            <a:ext cx="12954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C:\Users\laucoin3\Desktop\45_labeled_images\45_07b_patch_clamping-L.jpg"/>
          <p:cNvPicPr>
            <a:picLocks noChangeAspect="1" noChangeArrowheads="1"/>
          </p:cNvPicPr>
          <p:nvPr/>
        </p:nvPicPr>
        <p:blipFill>
          <a:blip r:embed="rId5" cstate="print"/>
          <a:srcRect l="70264" t="67374" b="8319"/>
          <a:stretch>
            <a:fillRect/>
          </a:stretch>
        </p:blipFill>
        <p:spPr bwMode="auto">
          <a:xfrm>
            <a:off x="6096000" y="4419600"/>
            <a:ext cx="1533525" cy="1371600"/>
          </a:xfrm>
          <a:prstGeom prst="rect">
            <a:avLst/>
          </a:prstGeom>
          <a:noFill/>
        </p:spPr>
      </p:pic>
      <p:pic>
        <p:nvPicPr>
          <p:cNvPr id="12" name="Picture 2" descr="C:\Users\laucoin3\Desktop\45_labeled_images\45_07b_patch_clamping-L.jpg"/>
          <p:cNvPicPr>
            <a:picLocks noChangeAspect="1" noChangeArrowheads="1"/>
          </p:cNvPicPr>
          <p:nvPr/>
        </p:nvPicPr>
        <p:blipFill>
          <a:blip r:embed="rId5" cstate="print"/>
          <a:srcRect l="70264" t="67374" b="8319"/>
          <a:stretch>
            <a:fillRect/>
          </a:stretch>
        </p:blipFill>
        <p:spPr bwMode="auto">
          <a:xfrm>
            <a:off x="6324601" y="304800"/>
            <a:ext cx="1448330" cy="1295400"/>
          </a:xfrm>
          <a:prstGeom prst="rect">
            <a:avLst/>
          </a:prstGeom>
          <a:noFill/>
        </p:spPr>
      </p:pic>
      <p:pic>
        <p:nvPicPr>
          <p:cNvPr id="13" name="Picture 1" descr="C:\Users\laucoin3\Desktop\45_labeled_images\45_07b_patch_clamping-L.jpg"/>
          <p:cNvPicPr>
            <a:picLocks noChangeAspect="1" noChangeArrowheads="1"/>
          </p:cNvPicPr>
          <p:nvPr/>
        </p:nvPicPr>
        <p:blipFill>
          <a:blip r:embed="rId5" cstate="print"/>
          <a:srcRect l="67731" t="41910" b="31469"/>
          <a:stretch>
            <a:fillRect/>
          </a:stretch>
        </p:blipFill>
        <p:spPr bwMode="auto">
          <a:xfrm>
            <a:off x="1295400" y="304800"/>
            <a:ext cx="1603859" cy="1447800"/>
          </a:xfrm>
          <a:prstGeom prst="rect">
            <a:avLst/>
          </a:prstGeom>
          <a:noFill/>
        </p:spPr>
      </p:pic>
      <p:pic>
        <p:nvPicPr>
          <p:cNvPr id="14" name="Picture 1" descr="C:\Users\laucoin3\Desktop\45_labeled_images\45_07b_patch_clamping-L.jpg"/>
          <p:cNvPicPr>
            <a:picLocks noChangeAspect="1" noChangeArrowheads="1"/>
          </p:cNvPicPr>
          <p:nvPr/>
        </p:nvPicPr>
        <p:blipFill>
          <a:blip r:embed="rId5" cstate="print"/>
          <a:srcRect l="67731" t="41910" b="31469"/>
          <a:stretch>
            <a:fillRect/>
          </a:stretch>
        </p:blipFill>
        <p:spPr bwMode="auto">
          <a:xfrm>
            <a:off x="838201" y="2438400"/>
            <a:ext cx="1688272" cy="1524000"/>
          </a:xfrm>
          <a:prstGeom prst="rect">
            <a:avLst/>
          </a:prstGeom>
          <a:noFill/>
        </p:spPr>
      </p:pic>
      <p:pic>
        <p:nvPicPr>
          <p:cNvPr id="15" name="Picture 1" descr="C:\Users\laucoin3\Desktop\45_labeled_images\45_06_volt_gated_chanel-L.jpg"/>
          <p:cNvPicPr>
            <a:picLocks noChangeAspect="1" noChangeArrowheads="1"/>
          </p:cNvPicPr>
          <p:nvPr/>
        </p:nvPicPr>
        <p:blipFill>
          <a:blip r:embed="rId6" cstate="print"/>
          <a:srcRect l="47852"/>
          <a:stretch>
            <a:fillRect/>
          </a:stretch>
        </p:blipFill>
        <p:spPr bwMode="auto">
          <a:xfrm>
            <a:off x="1981200" y="4267200"/>
            <a:ext cx="1529819" cy="1874837"/>
          </a:xfrm>
          <a:prstGeom prst="rect">
            <a:avLst/>
          </a:prstGeom>
          <a:noFill/>
        </p:spPr>
      </p:pic>
      <p:sp>
        <p:nvSpPr>
          <p:cNvPr id="2" name="Slide Number Placeholder 1"/>
          <p:cNvSpPr>
            <a:spLocks noGrp="1"/>
          </p:cNvSpPr>
          <p:nvPr>
            <p:ph type="sldNum" sz="quarter" idx="12"/>
          </p:nvPr>
        </p:nvSpPr>
        <p:spPr/>
        <p:txBody>
          <a:bodyPr/>
          <a:lstStyle/>
          <a:p>
            <a:fld id="{DEFB50D9-E5C2-4B54-9B00-BF98CE3B4DE4}" type="slidenum">
              <a:rPr lang="en-US" smtClean="0"/>
              <a:pPr/>
              <a:t>11</a:t>
            </a:fld>
            <a:endParaRPr lang="en-US"/>
          </a:p>
        </p:txBody>
      </p:sp>
    </p:spTree>
    <p:custDataLst>
      <p:tags r:id="rId1"/>
    </p:custDataLst>
    <p:extLst>
      <p:ext uri="{BB962C8B-B14F-4D97-AF65-F5344CB8AC3E}">
        <p14:creationId xmlns:p14="http://schemas.microsoft.com/office/powerpoint/2010/main" val="40746701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762000"/>
            <a:ext cx="9144000" cy="1143000"/>
          </a:xfrm>
        </p:spPr>
        <p:txBody>
          <a:bodyPr>
            <a:noAutofit/>
          </a:bodyPr>
          <a:lstStyle/>
          <a:p>
            <a:pPr eaLnBrk="1" hangingPunct="1"/>
            <a:r>
              <a:rPr lang="en-US" sz="2400" dirty="0" smtClean="0">
                <a:effectLst>
                  <a:outerShdw blurRad="38100" dist="38100" dir="2700000" algn="tl">
                    <a:srgbClr val="000000">
                      <a:alpha val="43137"/>
                    </a:srgbClr>
                  </a:outerShdw>
                </a:effectLst>
              </a:rPr>
              <a:t>Repolarization and hyperpolarization occur after depolarization</a:t>
            </a:r>
          </a:p>
        </p:txBody>
      </p:sp>
      <p:pic>
        <p:nvPicPr>
          <p:cNvPr id="10242" name="Picture 2" descr="C:\Users\Shana\Documents\Instructor Resources\Campbell Resources\Chapter_48\B_Jpeg_Images\_48_Labeled_Images\48_12ActionPotCondxn_3-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4321598" cy="53641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descr="C:\Users\laucoin3\Desktop\45_labeled_images\45_05_action_potential-L.jpg"/>
          <p:cNvPicPr>
            <a:picLocks noChangeAspect="1" noChangeArrowheads="1"/>
          </p:cNvPicPr>
          <p:nvPr/>
        </p:nvPicPr>
        <p:blipFill>
          <a:blip r:embed="rId5" cstate="print"/>
          <a:srcRect/>
          <a:stretch>
            <a:fillRect/>
          </a:stretch>
        </p:blipFill>
        <p:spPr bwMode="auto">
          <a:xfrm>
            <a:off x="5105400" y="4165526"/>
            <a:ext cx="3930176" cy="2570235"/>
          </a:xfrm>
          <a:prstGeom prst="rect">
            <a:avLst/>
          </a:prstGeom>
          <a:noFill/>
        </p:spPr>
      </p:pic>
      <p:sp>
        <p:nvSpPr>
          <p:cNvPr id="6" name="Rectangle 4"/>
          <p:cNvSpPr txBox="1">
            <a:spLocks noChangeArrowheads="1"/>
          </p:cNvSpPr>
          <p:nvPr/>
        </p:nvSpPr>
        <p:spPr>
          <a:xfrm>
            <a:off x="4191000" y="457200"/>
            <a:ext cx="4953000" cy="4648200"/>
          </a:xfrm>
          <a:prstGeom prst="rect">
            <a:avLst/>
          </a:prstGeom>
        </p:spPr>
        <p:txBody>
          <a:bodyPr lIns="45720" rIns="45720">
            <a:normAutofit/>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marL="342900" indent="-342900">
              <a:lnSpc>
                <a:spcPct val="90000"/>
              </a:lnSpc>
            </a:pPr>
            <a:endParaRPr lang="en-US" sz="2000" kern="0" dirty="0" smtClean="0">
              <a:cs typeface="Times New Roman" pitchFamily="18" charset="0"/>
            </a:endParaRPr>
          </a:p>
          <a:p>
            <a:pPr marL="342900" indent="-342900">
              <a:lnSpc>
                <a:spcPct val="90000"/>
              </a:lnSpc>
            </a:pPr>
            <a:r>
              <a:rPr lang="en-US" sz="2000" kern="0" dirty="0" smtClean="0">
                <a:cs typeface="Times New Roman" pitchFamily="18" charset="0"/>
              </a:rPr>
              <a:t>Sodium channels open quickly after depolarization.</a:t>
            </a:r>
          </a:p>
          <a:p>
            <a:pPr marL="342900" indent="-342900">
              <a:lnSpc>
                <a:spcPct val="90000"/>
              </a:lnSpc>
            </a:pPr>
            <a:r>
              <a:rPr lang="en-US" sz="2000" kern="0" dirty="0" smtClean="0">
                <a:cs typeface="Times New Roman" pitchFamily="18" charset="0"/>
              </a:rPr>
              <a:t>As Na</a:t>
            </a:r>
            <a:r>
              <a:rPr lang="en-US" sz="2000" kern="0" baseline="30000" dirty="0" smtClean="0">
                <a:cs typeface="Times New Roman" pitchFamily="18" charset="0"/>
              </a:rPr>
              <a:t>+</a:t>
            </a:r>
            <a:r>
              <a:rPr lang="en-US" sz="2000" kern="0" dirty="0" smtClean="0">
                <a:cs typeface="Times New Roman" pitchFamily="18" charset="0"/>
              </a:rPr>
              <a:t> rushes into the axon, the inside becomes electrically positive.</a:t>
            </a:r>
          </a:p>
          <a:p>
            <a:pPr marL="342900" indent="-342900">
              <a:lnSpc>
                <a:spcPct val="90000"/>
              </a:lnSpc>
            </a:pPr>
            <a:r>
              <a:rPr lang="en-US" sz="2000" kern="0" dirty="0" smtClean="0">
                <a:cs typeface="Times New Roman" pitchFamily="18" charset="0"/>
              </a:rPr>
              <a:t>Shortly after the initial depolarization, the sodium channels close and remain inactive for 1 to 2 milliseconds. </a:t>
            </a:r>
          </a:p>
          <a:p>
            <a:pPr marL="342900" indent="-342900">
              <a:lnSpc>
                <a:spcPct val="90000"/>
              </a:lnSpc>
            </a:pPr>
            <a:r>
              <a:rPr lang="en-US" sz="2000" kern="0" dirty="0" smtClean="0">
                <a:cs typeface="Times New Roman" pitchFamily="18" charset="0"/>
              </a:rPr>
              <a:t>Potassium channels open with a delay after depolarization and allow efflux of potassium, causing the membrane to hyperpolarize.</a:t>
            </a:r>
          </a:p>
        </p:txBody>
      </p:sp>
      <p:sp>
        <p:nvSpPr>
          <p:cNvPr id="2" name="Slide Number Placeholder 1"/>
          <p:cNvSpPr>
            <a:spLocks noGrp="1"/>
          </p:cNvSpPr>
          <p:nvPr>
            <p:ph type="sldNum" sz="quarter" idx="12"/>
          </p:nvPr>
        </p:nvSpPr>
        <p:spPr/>
        <p:txBody>
          <a:bodyPr/>
          <a:lstStyle/>
          <a:p>
            <a:fld id="{DEFB50D9-E5C2-4B54-9B00-BF98CE3B4DE4}" type="slidenum">
              <a:rPr lang="en-US" smtClean="0"/>
              <a:pPr/>
              <a:t>12</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descr="C:\Users\Shana\Documents\Instructor Resources\Freeman Resources\Instructor Resources\Chapter_45\B_Jpeg_Images\45_Labeled_Images\45_08b_action_potentia_sp-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230" y="1668379"/>
            <a:ext cx="5355770" cy="48848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hana\Documents\Instructor Resources\Campbell Resources\Chapter_48\B_Jpeg_Images\_48_Labeled_Images\48_12ActionPotCondxn_3-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1873"/>
            <a:ext cx="3886200" cy="48237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28600"/>
            <a:ext cx="8229600" cy="1143000"/>
          </a:xfrm>
        </p:spPr>
        <p:txBody>
          <a:bodyPr>
            <a:normAutofit fontScale="90000"/>
          </a:bodyPr>
          <a:lstStyle/>
          <a:p>
            <a:r>
              <a:rPr lang="en-US" dirty="0" smtClean="0"/>
              <a:t>The action potential proceeds down the length of the axon</a:t>
            </a:r>
            <a:endParaRPr lang="en-US" dirty="0"/>
          </a:p>
        </p:txBody>
      </p:sp>
      <p:sp>
        <p:nvSpPr>
          <p:cNvPr id="4" name="Slide Number Placeholder 3"/>
          <p:cNvSpPr>
            <a:spLocks noGrp="1"/>
          </p:cNvSpPr>
          <p:nvPr>
            <p:ph type="sldNum" sz="quarter" idx="12"/>
          </p:nvPr>
        </p:nvSpPr>
        <p:spPr/>
        <p:txBody>
          <a:bodyPr/>
          <a:lstStyle/>
          <a:p>
            <a:fld id="{DEFB50D9-E5C2-4B54-9B00-BF98CE3B4DE4}" type="slidenum">
              <a:rPr lang="en-US" smtClean="0"/>
              <a:pPr/>
              <a:t>13</a:t>
            </a:fld>
            <a:endParaRPr lang="en-US"/>
          </a:p>
        </p:txBody>
      </p:sp>
    </p:spTree>
    <p:extLst>
      <p:ext uri="{BB962C8B-B14F-4D97-AF65-F5344CB8AC3E}">
        <p14:creationId xmlns:p14="http://schemas.microsoft.com/office/powerpoint/2010/main" val="3988818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533400"/>
            <a:ext cx="9144000" cy="1143000"/>
          </a:xfrm>
        </p:spPr>
        <p:txBody>
          <a:bodyPr>
            <a:normAutofit fontScale="90000"/>
          </a:bodyPr>
          <a:lstStyle/>
          <a:p>
            <a:pPr eaLnBrk="1" hangingPunct="1"/>
            <a:r>
              <a:rPr lang="en-US" dirty="0" smtClean="0"/>
              <a:t>Rapid conduction of action potentials</a:t>
            </a:r>
          </a:p>
        </p:txBody>
      </p:sp>
      <p:pic>
        <p:nvPicPr>
          <p:cNvPr id="31747" name="Picture 5" descr="48_15SaltatoryConduction_L.jpg"/>
          <p:cNvPicPr>
            <a:picLocks noChangeAspect="1" noChangeArrowheads="1"/>
          </p:cNvPicPr>
          <p:nvPr/>
        </p:nvPicPr>
        <p:blipFill>
          <a:blip r:embed="rId4" cstate="print"/>
          <a:srcRect/>
          <a:stretch>
            <a:fillRect/>
          </a:stretch>
        </p:blipFill>
        <p:spPr bwMode="auto">
          <a:xfrm>
            <a:off x="0" y="1503363"/>
            <a:ext cx="8991600" cy="3787775"/>
          </a:xfrm>
          <a:prstGeom prst="rect">
            <a:avLst/>
          </a:prstGeom>
          <a:noFill/>
          <a:ln w="9525">
            <a:noFill/>
            <a:miter lim="800000"/>
            <a:headEnd/>
            <a:tailEnd/>
          </a:ln>
        </p:spPr>
      </p:pic>
      <p:pic>
        <p:nvPicPr>
          <p:cNvPr id="31748" name="Picture 6"/>
          <p:cNvPicPr>
            <a:picLocks noChangeAspect="1" noChangeArrowheads="1"/>
          </p:cNvPicPr>
          <p:nvPr/>
        </p:nvPicPr>
        <p:blipFill>
          <a:blip r:embed="rId5" cstate="print"/>
          <a:srcRect l="66989" t="22308"/>
          <a:stretch>
            <a:fillRect/>
          </a:stretch>
        </p:blipFill>
        <p:spPr bwMode="auto">
          <a:xfrm>
            <a:off x="609600" y="3733800"/>
            <a:ext cx="2816225" cy="2863850"/>
          </a:xfrm>
          <a:prstGeom prst="rect">
            <a:avLst/>
          </a:prstGeom>
          <a:noFill/>
          <a:ln w="9525">
            <a:noFill/>
            <a:miter lim="800000"/>
            <a:headEnd/>
            <a:tailEnd/>
          </a:ln>
        </p:spPr>
      </p:pic>
      <p:sp>
        <p:nvSpPr>
          <p:cNvPr id="31749" name="Text Box 7"/>
          <p:cNvSpPr txBox="1">
            <a:spLocks noChangeArrowheads="1"/>
          </p:cNvSpPr>
          <p:nvPr/>
        </p:nvSpPr>
        <p:spPr bwMode="auto">
          <a:xfrm>
            <a:off x="3886200" y="5334000"/>
            <a:ext cx="4876800" cy="1200150"/>
          </a:xfrm>
          <a:prstGeom prst="rect">
            <a:avLst/>
          </a:prstGeom>
          <a:noFill/>
          <a:ln w="9525">
            <a:noFill/>
            <a:miter lim="800000"/>
            <a:headEnd/>
            <a:tailEnd/>
          </a:ln>
        </p:spPr>
        <p:txBody>
          <a:bodyPr>
            <a:spAutoFit/>
          </a:bodyPr>
          <a:lstStyle/>
          <a:p>
            <a:pPr>
              <a:spcBef>
                <a:spcPct val="50000"/>
              </a:spcBef>
            </a:pPr>
            <a:r>
              <a:rPr lang="en-US">
                <a:solidFill>
                  <a:schemeClr val="accent2"/>
                </a:solidFill>
              </a:rPr>
              <a:t>Saltatory conduction</a:t>
            </a:r>
            <a:r>
              <a:rPr lang="en-US"/>
              <a:t> refers to the movement of an action potential in a myelinated axon</a:t>
            </a:r>
          </a:p>
        </p:txBody>
      </p:sp>
      <p:sp>
        <p:nvSpPr>
          <p:cNvPr id="31751" name="Text Box 9"/>
          <p:cNvSpPr txBox="1">
            <a:spLocks noChangeArrowheads="1"/>
          </p:cNvSpPr>
          <p:nvPr/>
        </p:nvSpPr>
        <p:spPr bwMode="auto">
          <a:xfrm>
            <a:off x="3505200" y="6400800"/>
            <a:ext cx="3886200" cy="338554"/>
          </a:xfrm>
          <a:prstGeom prst="rect">
            <a:avLst/>
          </a:prstGeom>
          <a:noFill/>
          <a:ln w="9525">
            <a:noFill/>
            <a:miter lim="800000"/>
            <a:headEnd/>
            <a:tailEnd/>
          </a:ln>
        </p:spPr>
        <p:txBody>
          <a:bodyPr wrap="square">
            <a:spAutoFit/>
          </a:bodyPr>
          <a:lstStyle/>
          <a:p>
            <a:pPr>
              <a:spcBef>
                <a:spcPct val="50000"/>
              </a:spcBef>
            </a:pPr>
            <a:r>
              <a:rPr lang="en-US" sz="1600" dirty="0"/>
              <a:t>Figure 48.12,13, Campbell &amp; Reece</a:t>
            </a:r>
          </a:p>
        </p:txBody>
      </p:sp>
      <p:sp>
        <p:nvSpPr>
          <p:cNvPr id="2" name="TextBox 1"/>
          <p:cNvSpPr txBox="1"/>
          <p:nvPr/>
        </p:nvSpPr>
        <p:spPr>
          <a:xfrm>
            <a:off x="5448300" y="609600"/>
            <a:ext cx="3695700" cy="1477328"/>
          </a:xfrm>
          <a:prstGeom prst="rect">
            <a:avLst/>
          </a:prstGeom>
          <a:noFill/>
        </p:spPr>
        <p:txBody>
          <a:bodyPr wrap="square" rtlCol="0">
            <a:spAutoFit/>
          </a:bodyPr>
          <a:lstStyle/>
          <a:p>
            <a:r>
              <a:rPr lang="en-US" dirty="0" smtClean="0"/>
              <a:t>The speed of action potential for a given neuron (relative to another neuron) is increased by either:</a:t>
            </a:r>
          </a:p>
          <a:p>
            <a:pPr marL="285750" indent="-285750">
              <a:buFont typeface="Arial" panose="020B0604020202020204" pitchFamily="34" charset="0"/>
              <a:buChar char="•"/>
            </a:pPr>
            <a:r>
              <a:rPr lang="en-US" dirty="0" smtClean="0"/>
              <a:t>Greater axon diameter</a:t>
            </a:r>
          </a:p>
          <a:p>
            <a:pPr marL="285750" indent="-285750">
              <a:buFont typeface="Arial" panose="020B0604020202020204" pitchFamily="34" charset="0"/>
              <a:buChar char="•"/>
            </a:pPr>
            <a:r>
              <a:rPr lang="en-US" dirty="0" smtClean="0"/>
              <a:t>Myelination</a:t>
            </a:r>
            <a:endParaRPr lang="en-US" dirty="0"/>
          </a:p>
        </p:txBody>
      </p:sp>
      <p:sp>
        <p:nvSpPr>
          <p:cNvPr id="3" name="Slide Number Placeholder 2"/>
          <p:cNvSpPr>
            <a:spLocks noGrp="1"/>
          </p:cNvSpPr>
          <p:nvPr>
            <p:ph type="sldNum" sz="quarter" idx="12"/>
          </p:nvPr>
        </p:nvSpPr>
        <p:spPr/>
        <p:txBody>
          <a:bodyPr/>
          <a:lstStyle/>
          <a:p>
            <a:fld id="{DEFB50D9-E5C2-4B54-9B00-BF98CE3B4DE4}" type="slidenum">
              <a:rPr lang="en-US" smtClean="0"/>
              <a:pPr/>
              <a:t>14</a:t>
            </a:fld>
            <a:endParaRPr lang="en-US"/>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609600"/>
            <a:ext cx="9144000" cy="1096962"/>
          </a:xfrm>
        </p:spPr>
        <p:txBody>
          <a:bodyPr>
            <a:normAutofit fontScale="90000"/>
          </a:bodyPr>
          <a:lstStyle/>
          <a:p>
            <a:pPr eaLnBrk="1" hangingPunct="1"/>
            <a:r>
              <a:rPr lang="en-US" sz="3600" dirty="0" smtClean="0"/>
              <a:t>Passing the action potential between neurons</a:t>
            </a:r>
          </a:p>
        </p:txBody>
      </p:sp>
      <p:sp>
        <p:nvSpPr>
          <p:cNvPr id="32771" name="Rectangle 3"/>
          <p:cNvSpPr>
            <a:spLocks noGrp="1" noChangeArrowheads="1"/>
          </p:cNvSpPr>
          <p:nvPr>
            <p:ph idx="1"/>
          </p:nvPr>
        </p:nvSpPr>
        <p:spPr>
          <a:xfrm>
            <a:off x="304800" y="715962"/>
            <a:ext cx="8839200" cy="3657600"/>
          </a:xfrm>
        </p:spPr>
        <p:txBody>
          <a:bodyPr/>
          <a:lstStyle/>
          <a:p>
            <a:pPr marL="457200" indent="-457200"/>
            <a:r>
              <a:rPr lang="en-US" dirty="0" smtClean="0">
                <a:solidFill>
                  <a:schemeClr val="accent1"/>
                </a:solidFill>
                <a:cs typeface="Times New Roman" pitchFamily="18" charset="0"/>
              </a:rPr>
              <a:t>Neurotransmitters</a:t>
            </a:r>
            <a:r>
              <a:rPr lang="en-US" dirty="0" smtClean="0">
                <a:cs typeface="Times New Roman" pitchFamily="18" charset="0"/>
              </a:rPr>
              <a:t> convey electrical signals from neuron to neuron or from neuron to target cell.</a:t>
            </a:r>
          </a:p>
          <a:p>
            <a:pPr lvl="1"/>
            <a:r>
              <a:rPr lang="en-US" dirty="0" smtClean="0">
                <a:cs typeface="Times New Roman" pitchFamily="18" charset="0"/>
              </a:rPr>
              <a:t>Stored in </a:t>
            </a:r>
            <a:r>
              <a:rPr lang="en-US" dirty="0" smtClean="0">
                <a:solidFill>
                  <a:schemeClr val="accent1"/>
                </a:solidFill>
                <a:cs typeface="Times New Roman" pitchFamily="18" charset="0"/>
              </a:rPr>
              <a:t>synaptic vesicles </a:t>
            </a:r>
            <a:r>
              <a:rPr lang="en-US" dirty="0" smtClean="0">
                <a:cs typeface="Times New Roman" pitchFamily="18" charset="0"/>
              </a:rPr>
              <a:t>within the axon</a:t>
            </a:r>
          </a:p>
          <a:p>
            <a:pPr marL="457200" indent="-457200"/>
            <a:r>
              <a:rPr lang="en-US" dirty="0" smtClean="0">
                <a:cs typeface="Times New Roman" pitchFamily="18" charset="0"/>
              </a:rPr>
              <a:t>The interface between two neurons is called a </a:t>
            </a:r>
            <a:r>
              <a:rPr lang="en-US" b="1" dirty="0" smtClean="0">
                <a:cs typeface="Times New Roman" pitchFamily="18" charset="0"/>
              </a:rPr>
              <a:t>synapse</a:t>
            </a:r>
            <a:r>
              <a:rPr lang="en-US" dirty="0" smtClean="0">
                <a:cs typeface="Times New Roman" pitchFamily="18" charset="0"/>
              </a:rPr>
              <a:t>.</a:t>
            </a:r>
          </a:p>
          <a:p>
            <a:pPr marL="457200" indent="-457200"/>
            <a:r>
              <a:rPr lang="en-US" dirty="0" smtClean="0">
                <a:cs typeface="Times New Roman" pitchFamily="18" charset="0"/>
              </a:rPr>
              <a:t>There is a physical gap between synapsed neurons which is crossed by neurotransmitters</a:t>
            </a:r>
          </a:p>
        </p:txBody>
      </p:sp>
      <p:pic>
        <p:nvPicPr>
          <p:cNvPr id="32772" name="Picture 8"/>
          <p:cNvPicPr>
            <a:picLocks noChangeAspect="1" noChangeArrowheads="1"/>
          </p:cNvPicPr>
          <p:nvPr/>
        </p:nvPicPr>
        <p:blipFill>
          <a:blip r:embed="rId4" cstate="print"/>
          <a:srcRect/>
          <a:stretch>
            <a:fillRect/>
          </a:stretch>
        </p:blipFill>
        <p:spPr bwMode="auto">
          <a:xfrm>
            <a:off x="4773613" y="3184525"/>
            <a:ext cx="4141787" cy="3597275"/>
          </a:xfrm>
          <a:prstGeom prst="rect">
            <a:avLst/>
          </a:prstGeom>
          <a:noFill/>
          <a:ln w="9525">
            <a:noFill/>
            <a:miter lim="800000"/>
            <a:headEnd/>
            <a:tailEnd/>
          </a:ln>
        </p:spPr>
      </p:pic>
      <p:pic>
        <p:nvPicPr>
          <p:cNvPr id="32773" name="Picture 9" descr="48_14SynapticTerminals-L"/>
          <p:cNvPicPr>
            <a:picLocks noChangeAspect="1" noChangeArrowheads="1"/>
          </p:cNvPicPr>
          <p:nvPr/>
        </p:nvPicPr>
        <p:blipFill>
          <a:blip r:embed="rId5" cstate="print"/>
          <a:srcRect/>
          <a:stretch>
            <a:fillRect/>
          </a:stretch>
        </p:blipFill>
        <p:spPr bwMode="auto">
          <a:xfrm>
            <a:off x="304800" y="3756025"/>
            <a:ext cx="4419600" cy="24923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DEFB50D9-E5C2-4B54-9B00-BF98CE3B4DE4}" type="slidenum">
              <a:rPr lang="en-US" smtClean="0"/>
              <a:pPr/>
              <a:t>15</a:t>
            </a:fld>
            <a:endParaRPr lang="en-US"/>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4210" name="Picture 2" descr="C:\Users\laucoin3\Desktop\45_labeled_images\45_12_synapse-L.jpg"/>
          <p:cNvPicPr>
            <a:picLocks noChangeAspect="1" noChangeArrowheads="1"/>
          </p:cNvPicPr>
          <p:nvPr/>
        </p:nvPicPr>
        <p:blipFill rotWithShape="1">
          <a:blip r:embed="rId4" cstate="print"/>
          <a:srcRect l="18796" b="5240"/>
          <a:stretch/>
        </p:blipFill>
        <p:spPr bwMode="auto">
          <a:xfrm>
            <a:off x="0" y="1941899"/>
            <a:ext cx="9058193" cy="4916101"/>
          </a:xfrm>
          <a:prstGeom prst="rect">
            <a:avLst/>
          </a:prstGeom>
          <a:noFill/>
        </p:spPr>
      </p:pic>
      <p:pic>
        <p:nvPicPr>
          <p:cNvPr id="5" name="Picture 6" descr="48_05NeuronStructure_L.jpg"/>
          <p:cNvPicPr>
            <a:picLocks noChangeAspect="1" noChangeArrowheads="1"/>
          </p:cNvPicPr>
          <p:nvPr/>
        </p:nvPicPr>
        <p:blipFill>
          <a:blip r:embed="rId5" cstate="print"/>
          <a:srcRect/>
          <a:stretch>
            <a:fillRect/>
          </a:stretch>
        </p:blipFill>
        <p:spPr bwMode="auto">
          <a:xfrm>
            <a:off x="2566737" y="36735"/>
            <a:ext cx="4151190" cy="187308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DEFB50D9-E5C2-4B54-9B00-BF98CE3B4DE4}" type="slidenum">
              <a:rPr lang="en-US" smtClean="0"/>
              <a:pPr/>
              <a:t>16</a:t>
            </a:fld>
            <a:endParaRPr lang="en-US"/>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818" name="Picture 4"/>
          <p:cNvPicPr>
            <a:picLocks noChangeAspect="1" noChangeArrowheads="1"/>
          </p:cNvPicPr>
          <p:nvPr/>
        </p:nvPicPr>
        <p:blipFill>
          <a:blip r:embed="rId4" cstate="print"/>
          <a:srcRect/>
          <a:stretch>
            <a:fillRect/>
          </a:stretch>
        </p:blipFill>
        <p:spPr bwMode="auto">
          <a:xfrm>
            <a:off x="304800" y="1117600"/>
            <a:ext cx="8531225" cy="5130800"/>
          </a:xfrm>
          <a:prstGeom prst="rect">
            <a:avLst/>
          </a:prstGeom>
          <a:noFill/>
          <a:ln w="9525">
            <a:noFill/>
            <a:miter lim="800000"/>
            <a:headEnd/>
            <a:tailEnd/>
          </a:ln>
        </p:spPr>
      </p:pic>
      <p:sp>
        <p:nvSpPr>
          <p:cNvPr id="2" name="Title 1"/>
          <p:cNvSpPr>
            <a:spLocks noGrp="1"/>
          </p:cNvSpPr>
          <p:nvPr>
            <p:ph type="title"/>
          </p:nvPr>
        </p:nvSpPr>
        <p:spPr>
          <a:xfrm>
            <a:off x="0" y="-609600"/>
            <a:ext cx="9144000" cy="1143000"/>
          </a:xfrm>
        </p:spPr>
        <p:txBody>
          <a:bodyPr>
            <a:noAutofit/>
          </a:bodyPr>
          <a:lstStyle/>
          <a:p>
            <a:r>
              <a:rPr lang="en-US" sz="3600" dirty="0" smtClean="0"/>
              <a:t>Information is integrated from many neurons</a:t>
            </a:r>
            <a:endParaRPr lang="en-US" sz="3600" dirty="0"/>
          </a:p>
        </p:txBody>
      </p:sp>
      <p:sp>
        <p:nvSpPr>
          <p:cNvPr id="3" name="Slide Number Placeholder 2"/>
          <p:cNvSpPr>
            <a:spLocks noGrp="1"/>
          </p:cNvSpPr>
          <p:nvPr>
            <p:ph type="sldNum" sz="quarter" idx="12"/>
          </p:nvPr>
        </p:nvSpPr>
        <p:spPr/>
        <p:txBody>
          <a:bodyPr/>
          <a:lstStyle/>
          <a:p>
            <a:fld id="{DEFB50D9-E5C2-4B54-9B00-BF98CE3B4DE4}" type="slidenum">
              <a:rPr lang="en-US" smtClean="0"/>
              <a:pPr/>
              <a:t>17</a:t>
            </a:fld>
            <a:endParaRPr lang="en-US"/>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28600" y="-76200"/>
            <a:ext cx="8686800" cy="639762"/>
          </a:xfrm>
        </p:spPr>
        <p:txBody>
          <a:bodyPr>
            <a:noAutofit/>
          </a:bodyPr>
          <a:lstStyle/>
          <a:p>
            <a:pPr eaLnBrk="1" hangingPunct="1"/>
            <a:r>
              <a:rPr lang="en-US" sz="3200" dirty="0" smtClean="0"/>
              <a:t>Postsynaptic potentials</a:t>
            </a:r>
          </a:p>
        </p:txBody>
      </p:sp>
      <p:sp>
        <p:nvSpPr>
          <p:cNvPr id="35843" name="Rectangle 3"/>
          <p:cNvSpPr>
            <a:spLocks noGrp="1" noChangeArrowheads="1"/>
          </p:cNvSpPr>
          <p:nvPr>
            <p:ph idx="1"/>
          </p:nvPr>
        </p:nvSpPr>
        <p:spPr>
          <a:xfrm>
            <a:off x="228600" y="609600"/>
            <a:ext cx="8686800" cy="5516563"/>
          </a:xfrm>
        </p:spPr>
        <p:txBody>
          <a:bodyPr/>
          <a:lstStyle/>
          <a:p>
            <a:pPr marL="329184" lvl="1" indent="0" eaLnBrk="1" hangingPunct="1">
              <a:buNone/>
            </a:pPr>
            <a:r>
              <a:rPr lang="en-US" sz="2400" dirty="0" smtClean="0"/>
              <a:t>Postsynaptic potentials (the effect on the membrane of the next neuron) can either </a:t>
            </a:r>
            <a:r>
              <a:rPr lang="en-US" sz="2400" i="1" dirty="0" smtClean="0"/>
              <a:t>promote</a:t>
            </a:r>
            <a:r>
              <a:rPr lang="en-US" sz="2400" dirty="0" smtClean="0"/>
              <a:t> or </a:t>
            </a:r>
            <a:r>
              <a:rPr lang="en-US" sz="2400" i="1" dirty="0" smtClean="0"/>
              <a:t>inhibit</a:t>
            </a:r>
            <a:r>
              <a:rPr lang="en-US" sz="2400" dirty="0" smtClean="0"/>
              <a:t> an action potential in the next neuron</a:t>
            </a:r>
          </a:p>
          <a:p>
            <a:pPr lvl="1" eaLnBrk="1" hangingPunct="1"/>
            <a:r>
              <a:rPr lang="en-US" sz="2400" dirty="0" smtClean="0"/>
              <a:t>Excitatory postsynaptic potentials (EPSPs)</a:t>
            </a:r>
          </a:p>
          <a:p>
            <a:pPr lvl="1" eaLnBrk="1" hangingPunct="1"/>
            <a:r>
              <a:rPr lang="en-US" sz="2400" dirty="0" smtClean="0"/>
              <a:t>Inhibitory postsynaptic potentials (IPSPs)</a:t>
            </a:r>
          </a:p>
          <a:p>
            <a:pPr eaLnBrk="1" hangingPunct="1"/>
            <a:endParaRPr lang="en-US" sz="2000" dirty="0" smtClean="0"/>
          </a:p>
        </p:txBody>
      </p:sp>
      <p:pic>
        <p:nvPicPr>
          <p:cNvPr id="7" name="Picture 1" descr="C:\Users\laucoin3\Desktop\45_labeled_images\45_13_synapse_polarizatio-L.jpg"/>
          <p:cNvPicPr>
            <a:picLocks noChangeAspect="1" noChangeArrowheads="1"/>
          </p:cNvPicPr>
          <p:nvPr/>
        </p:nvPicPr>
        <p:blipFill>
          <a:blip r:embed="rId4" cstate="print"/>
          <a:srcRect/>
          <a:stretch>
            <a:fillRect/>
          </a:stretch>
        </p:blipFill>
        <p:spPr bwMode="auto">
          <a:xfrm>
            <a:off x="304800" y="2667000"/>
            <a:ext cx="8547100" cy="4114800"/>
          </a:xfrm>
          <a:prstGeom prst="rect">
            <a:avLst/>
          </a:prstGeom>
          <a:noFill/>
        </p:spPr>
      </p:pic>
      <p:sp>
        <p:nvSpPr>
          <p:cNvPr id="2" name="Slide Number Placeholder 1"/>
          <p:cNvSpPr>
            <a:spLocks noGrp="1"/>
          </p:cNvSpPr>
          <p:nvPr>
            <p:ph type="sldNum" sz="quarter" idx="12"/>
          </p:nvPr>
        </p:nvSpPr>
        <p:spPr/>
        <p:txBody>
          <a:bodyPr/>
          <a:lstStyle/>
          <a:p>
            <a:fld id="{DEFB50D9-E5C2-4B54-9B00-BF98CE3B4DE4}" type="slidenum">
              <a:rPr lang="en-US" smtClean="0"/>
              <a:pPr/>
              <a:t>18</a:t>
            </a:fld>
            <a:endParaRPr lang="en-US"/>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ext Box 5"/>
          <p:cNvSpPr>
            <a:spLocks noGrp="1" noChangeArrowheads="1"/>
          </p:cNvSpPr>
          <p:nvPr>
            <p:ph idx="1"/>
          </p:nvPr>
        </p:nvSpPr>
        <p:spPr>
          <a:xfrm>
            <a:off x="228600" y="76200"/>
            <a:ext cx="8686800" cy="3262432"/>
          </a:xfrm>
        </p:spPr>
        <p:txBody>
          <a:bodyPr wrap="square">
            <a:spAutoFit/>
          </a:bodyPr>
          <a:lstStyle/>
          <a:p>
            <a:pPr indent="0">
              <a:spcBef>
                <a:spcPct val="50000"/>
              </a:spcBef>
              <a:buNone/>
            </a:pPr>
            <a:r>
              <a:rPr lang="en-US" dirty="0" smtClean="0"/>
              <a:t>In terms of signal integration, EPSPs and IPSPs have three important properties:</a:t>
            </a:r>
          </a:p>
          <a:p>
            <a:pPr marL="285750" indent="-285750">
              <a:spcBef>
                <a:spcPct val="50000"/>
              </a:spcBef>
            </a:pPr>
            <a:r>
              <a:rPr lang="en-US" sz="2000" b="1" i="1" dirty="0" smtClean="0"/>
              <a:t>They’re graded</a:t>
            </a:r>
            <a:r>
              <a:rPr lang="en-US" sz="2000" dirty="0"/>
              <a:t>:</a:t>
            </a:r>
            <a:r>
              <a:rPr lang="en-US" sz="2000" dirty="0" smtClean="0"/>
              <a:t> magnitude of EPSP or IPSP depends on amount of neurotransmitter</a:t>
            </a:r>
          </a:p>
          <a:p>
            <a:pPr marL="285750" indent="-285750">
              <a:spcBef>
                <a:spcPct val="50000"/>
              </a:spcBef>
            </a:pPr>
            <a:r>
              <a:rPr lang="en-US" sz="2000" b="1" i="1" dirty="0" smtClean="0"/>
              <a:t>They’re extremely</a:t>
            </a:r>
            <a:r>
              <a:rPr lang="en-US" sz="2000" dirty="0" smtClean="0"/>
              <a:t> </a:t>
            </a:r>
            <a:r>
              <a:rPr lang="en-US" sz="2000" b="1" i="1" dirty="0" smtClean="0"/>
              <a:t>short-lived</a:t>
            </a:r>
            <a:r>
              <a:rPr lang="en-US" sz="2000" dirty="0"/>
              <a:t>:</a:t>
            </a:r>
            <a:r>
              <a:rPr lang="en-US" sz="2000" dirty="0" smtClean="0"/>
              <a:t> neurotransmitters are quickly inactivated or recycled</a:t>
            </a:r>
          </a:p>
          <a:p>
            <a:pPr marL="285750" indent="-285750">
              <a:spcBef>
                <a:spcPct val="50000"/>
              </a:spcBef>
            </a:pPr>
            <a:r>
              <a:rPr lang="en-US" sz="2000" b="1" i="1" dirty="0" smtClean="0"/>
              <a:t>They’re additive</a:t>
            </a:r>
            <a:r>
              <a:rPr lang="en-US" sz="2000" dirty="0" smtClean="0"/>
              <a:t>: The effect of EPSP’S and IPSP’S on postsynaptic cell; if post-synaptic potentials occur close together in </a:t>
            </a:r>
            <a:r>
              <a:rPr lang="en-US" sz="2000" b="1" dirty="0" smtClean="0"/>
              <a:t>space or time</a:t>
            </a:r>
            <a:r>
              <a:rPr lang="en-US" sz="2000" dirty="0" smtClean="0"/>
              <a:t>, their effects “sum”</a:t>
            </a:r>
          </a:p>
        </p:txBody>
      </p:sp>
      <p:pic>
        <p:nvPicPr>
          <p:cNvPr id="99329" name="Picture 1" descr="C:\Users\laucoin3\Desktop\45_labeled_images\45_13_synapse_polarizatio-L.jpg"/>
          <p:cNvPicPr>
            <a:picLocks noChangeAspect="1" noChangeArrowheads="1"/>
          </p:cNvPicPr>
          <p:nvPr/>
        </p:nvPicPr>
        <p:blipFill rotWithShape="1">
          <a:blip r:embed="rId4" cstate="print"/>
          <a:srcRect t="18811"/>
          <a:stretch/>
        </p:blipFill>
        <p:spPr bwMode="auto">
          <a:xfrm>
            <a:off x="304800" y="3441032"/>
            <a:ext cx="8547100" cy="3340768"/>
          </a:xfrm>
          <a:prstGeom prst="rect">
            <a:avLst/>
          </a:prstGeom>
          <a:noFill/>
        </p:spPr>
      </p:pic>
      <p:sp>
        <p:nvSpPr>
          <p:cNvPr id="2" name="Slide Number Placeholder 1"/>
          <p:cNvSpPr>
            <a:spLocks noGrp="1"/>
          </p:cNvSpPr>
          <p:nvPr>
            <p:ph type="sldNum" sz="quarter" idx="12"/>
          </p:nvPr>
        </p:nvSpPr>
        <p:spPr/>
        <p:txBody>
          <a:bodyPr/>
          <a:lstStyle/>
          <a:p>
            <a:fld id="{DEFB50D9-E5C2-4B54-9B00-BF98CE3B4DE4}" type="slidenum">
              <a:rPr lang="en-US" smtClean="0"/>
              <a:pPr/>
              <a:t>19</a:t>
            </a:fld>
            <a:endParaRPr lang="en-US"/>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Key Concepts: Neurons</a:t>
            </a:r>
          </a:p>
        </p:txBody>
      </p:sp>
      <p:sp>
        <p:nvSpPr>
          <p:cNvPr id="6147" name="Rectangle 3"/>
          <p:cNvSpPr>
            <a:spLocks noGrp="1" noChangeArrowheads="1"/>
          </p:cNvSpPr>
          <p:nvPr>
            <p:ph idx="1"/>
          </p:nvPr>
        </p:nvSpPr>
        <p:spPr>
          <a:xfrm>
            <a:off x="304800" y="1600200"/>
            <a:ext cx="8458200" cy="4876800"/>
          </a:xfrm>
        </p:spPr>
        <p:txBody>
          <a:bodyPr>
            <a:normAutofit lnSpcReduction="10000"/>
          </a:bodyPr>
          <a:lstStyle/>
          <a:p>
            <a:pPr eaLnBrk="1" hangingPunct="1">
              <a:buClr>
                <a:srgbClr val="FFCC00"/>
              </a:buClr>
              <a:buSzPct val="150000"/>
              <a:buFont typeface="Wingdings" pitchFamily="2" charset="2"/>
              <a:buChar char="§"/>
            </a:pPr>
            <a:r>
              <a:rPr lang="en-US" dirty="0" smtClean="0"/>
              <a:t>Neurons are cells that </a:t>
            </a:r>
            <a:r>
              <a:rPr lang="en-US" b="1" dirty="0" smtClean="0"/>
              <a:t>transmit electrical signals</a:t>
            </a:r>
          </a:p>
          <a:p>
            <a:pPr eaLnBrk="1" hangingPunct="1">
              <a:buClr>
                <a:srgbClr val="FFCC00"/>
              </a:buClr>
              <a:buSzPct val="150000"/>
              <a:buFont typeface="Wingdings" pitchFamily="2" charset="2"/>
              <a:buChar char="§"/>
            </a:pPr>
            <a:endParaRPr lang="en-US" dirty="0" smtClean="0"/>
          </a:p>
          <a:p>
            <a:pPr eaLnBrk="1" hangingPunct="1">
              <a:buClr>
                <a:srgbClr val="FFCC00"/>
              </a:buClr>
              <a:buSzPct val="150000"/>
              <a:buFont typeface="Wingdings" pitchFamily="2" charset="2"/>
              <a:buChar char="§"/>
            </a:pPr>
            <a:r>
              <a:rPr lang="en-US" dirty="0" smtClean="0"/>
              <a:t>They do this through</a:t>
            </a:r>
          </a:p>
          <a:p>
            <a:pPr lvl="1">
              <a:buClr>
                <a:srgbClr val="FFCC00"/>
              </a:buClr>
              <a:buSzPct val="150000"/>
              <a:buFont typeface="Wingdings" pitchFamily="2" charset="2"/>
              <a:buChar char="§"/>
            </a:pPr>
            <a:r>
              <a:rPr lang="en-US" dirty="0" smtClean="0"/>
              <a:t>Action potentials (electrical signals) – within one neuron</a:t>
            </a:r>
          </a:p>
          <a:p>
            <a:pPr lvl="1">
              <a:buClr>
                <a:srgbClr val="FFCC00"/>
              </a:buClr>
              <a:buSzPct val="150000"/>
              <a:buFont typeface="Wingdings" pitchFamily="2" charset="2"/>
              <a:buChar char="§"/>
            </a:pPr>
            <a:r>
              <a:rPr lang="en-US" dirty="0" smtClean="0"/>
              <a:t>Neurotransmitters (chemical signals) – to the next neuron</a:t>
            </a:r>
          </a:p>
          <a:p>
            <a:pPr lvl="1">
              <a:buClr>
                <a:srgbClr val="FFCC00"/>
              </a:buClr>
              <a:buSzPct val="150000"/>
              <a:buFont typeface="Wingdings" pitchFamily="2" charset="2"/>
              <a:buChar char="§"/>
            </a:pPr>
            <a:endParaRPr lang="en-US" dirty="0" smtClean="0"/>
          </a:p>
          <a:p>
            <a:pPr eaLnBrk="1" hangingPunct="1">
              <a:buClr>
                <a:srgbClr val="FFCC00"/>
              </a:buClr>
              <a:buSzPct val="150000"/>
              <a:buFont typeface="Wingdings" pitchFamily="2" charset="2"/>
              <a:buChar char="§"/>
            </a:pPr>
            <a:r>
              <a:rPr lang="en-US" dirty="0" smtClean="0"/>
              <a:t>Action potential</a:t>
            </a:r>
          </a:p>
          <a:p>
            <a:pPr lvl="1">
              <a:buClr>
                <a:srgbClr val="FFCC00"/>
              </a:buClr>
              <a:buSzPct val="150000"/>
              <a:buFont typeface="Wingdings" pitchFamily="2" charset="2"/>
              <a:buChar char="§"/>
            </a:pPr>
            <a:r>
              <a:rPr lang="en-US" dirty="0" smtClean="0"/>
              <a:t>Rapid, temporary change in membrane potential</a:t>
            </a:r>
          </a:p>
          <a:p>
            <a:pPr lvl="2">
              <a:buClr>
                <a:srgbClr val="FFCC00"/>
              </a:buClr>
              <a:buSzPct val="150000"/>
              <a:buFont typeface="Wingdings" pitchFamily="2" charset="2"/>
              <a:buChar char="§"/>
            </a:pPr>
            <a:r>
              <a:rPr lang="en-US" dirty="0" smtClean="0"/>
              <a:t>Sodium rushes in</a:t>
            </a:r>
          </a:p>
          <a:p>
            <a:pPr lvl="2">
              <a:buClr>
                <a:srgbClr val="FFCC00"/>
              </a:buClr>
              <a:buSzPct val="150000"/>
              <a:buFont typeface="Wingdings" pitchFamily="2" charset="2"/>
              <a:buChar char="§"/>
            </a:pPr>
            <a:r>
              <a:rPr lang="en-US" dirty="0" smtClean="0"/>
              <a:t>Potassium rushes out</a:t>
            </a:r>
            <a:endParaRPr lang="en-US" dirty="0"/>
          </a:p>
          <a:p>
            <a:pPr eaLnBrk="1" hangingPunct="1">
              <a:buClr>
                <a:srgbClr val="FFCC00"/>
              </a:buClr>
              <a:buSzPct val="150000"/>
              <a:buFont typeface="Wingdings" pitchFamily="2" charset="2"/>
              <a:buChar char="§"/>
            </a:pPr>
            <a:endParaRPr lang="en-US" dirty="0" smtClean="0"/>
          </a:p>
          <a:p>
            <a:pPr eaLnBrk="1" hangingPunct="1">
              <a:buClr>
                <a:srgbClr val="FFCC00"/>
              </a:buClr>
              <a:buSzPct val="150000"/>
              <a:buFont typeface="Wingdings" pitchFamily="2" charset="2"/>
              <a:buChar char="§"/>
            </a:pPr>
            <a:r>
              <a:rPr lang="en-US" dirty="0" smtClean="0"/>
              <a:t>Neurotransmitters</a:t>
            </a:r>
          </a:p>
          <a:p>
            <a:pPr lvl="1">
              <a:buClr>
                <a:srgbClr val="FFCC00"/>
              </a:buClr>
              <a:buSzPct val="150000"/>
              <a:buFont typeface="Wingdings" pitchFamily="2" charset="2"/>
              <a:buChar char="§"/>
            </a:pPr>
            <a:r>
              <a:rPr lang="en-US" dirty="0" smtClean="0"/>
              <a:t>Rapidly, temporarily change membrane potential of receiving cell</a:t>
            </a:r>
          </a:p>
        </p:txBody>
      </p:sp>
      <p:sp>
        <p:nvSpPr>
          <p:cNvPr id="2" name="Slide Number Placeholder 1"/>
          <p:cNvSpPr>
            <a:spLocks noGrp="1"/>
          </p:cNvSpPr>
          <p:nvPr>
            <p:ph type="sldNum" sz="quarter" idx="12"/>
          </p:nvPr>
        </p:nvSpPr>
        <p:spPr/>
        <p:txBody>
          <a:bodyPr/>
          <a:lstStyle/>
          <a:p>
            <a:fld id="{DEFB50D9-E5C2-4B54-9B00-BF98CE3B4DE4}" type="slidenum">
              <a:rPr lang="en-US" smtClean="0"/>
              <a:pPr/>
              <a:t>2</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76200"/>
            <a:ext cx="8229600" cy="1143000"/>
          </a:xfrm>
        </p:spPr>
        <p:txBody>
          <a:bodyPr>
            <a:normAutofit/>
          </a:bodyPr>
          <a:lstStyle/>
          <a:p>
            <a:pPr eaLnBrk="1" hangingPunct="1"/>
            <a:r>
              <a:rPr lang="en-US" sz="3600" dirty="0" smtClean="0"/>
              <a:t>Major neurotransmitters in animals</a:t>
            </a:r>
          </a:p>
        </p:txBody>
      </p:sp>
      <p:sp>
        <p:nvSpPr>
          <p:cNvPr id="38915" name="Rectangle 3"/>
          <p:cNvSpPr>
            <a:spLocks noGrp="1" noChangeArrowheads="1"/>
          </p:cNvSpPr>
          <p:nvPr>
            <p:ph idx="1"/>
          </p:nvPr>
        </p:nvSpPr>
        <p:spPr>
          <a:xfrm>
            <a:off x="228600" y="1295400"/>
            <a:ext cx="8686800" cy="5334000"/>
          </a:xfrm>
        </p:spPr>
        <p:txBody>
          <a:bodyPr>
            <a:normAutofit lnSpcReduction="10000"/>
          </a:bodyPr>
          <a:lstStyle/>
          <a:p>
            <a:pPr eaLnBrk="1" hangingPunct="1"/>
            <a:r>
              <a:rPr lang="en-US" dirty="0" smtClean="0">
                <a:solidFill>
                  <a:schemeClr val="accent1"/>
                </a:solidFill>
              </a:rPr>
              <a:t>Acetylcholine</a:t>
            </a:r>
          </a:p>
          <a:p>
            <a:pPr lvl="1" eaLnBrk="1" hangingPunct="1"/>
            <a:r>
              <a:rPr lang="en-US" dirty="0" smtClean="0"/>
              <a:t>Is one of the most common neurotransmitters in both vertebrates and invertebrates</a:t>
            </a:r>
          </a:p>
          <a:p>
            <a:pPr lvl="1" eaLnBrk="1" hangingPunct="1"/>
            <a:r>
              <a:rPr lang="en-US" dirty="0" smtClean="0"/>
              <a:t>Enzyme in synaptic cleft hydrolyzes molecule</a:t>
            </a:r>
          </a:p>
          <a:p>
            <a:pPr lvl="1" eaLnBrk="1" hangingPunct="1"/>
            <a:r>
              <a:rPr lang="en-US" dirty="0" smtClean="0"/>
              <a:t>Can be excitatory or inhibitory</a:t>
            </a:r>
          </a:p>
          <a:p>
            <a:pPr eaLnBrk="1" hangingPunct="1"/>
            <a:r>
              <a:rPr lang="en-US" dirty="0" smtClean="0">
                <a:solidFill>
                  <a:schemeClr val="accent1"/>
                </a:solidFill>
              </a:rPr>
              <a:t>Monoamines </a:t>
            </a:r>
          </a:p>
          <a:p>
            <a:pPr lvl="1" eaLnBrk="1" hangingPunct="1"/>
            <a:r>
              <a:rPr lang="en-US" dirty="0" smtClean="0"/>
              <a:t>Include epinephrine, </a:t>
            </a:r>
            <a:r>
              <a:rPr lang="en-US" dirty="0" err="1" smtClean="0"/>
              <a:t>norepinephrine</a:t>
            </a:r>
            <a:r>
              <a:rPr lang="en-US" dirty="0" smtClean="0"/>
              <a:t>, dopamine, and serotonin</a:t>
            </a:r>
          </a:p>
          <a:p>
            <a:pPr lvl="1" eaLnBrk="1" hangingPunct="1"/>
            <a:r>
              <a:rPr lang="en-US" dirty="0" smtClean="0"/>
              <a:t>In the central nervous system, affect sleep, mood, attention</a:t>
            </a:r>
          </a:p>
          <a:p>
            <a:pPr lvl="1" eaLnBrk="1" hangingPunct="1"/>
            <a:r>
              <a:rPr lang="en-US" dirty="0" smtClean="0"/>
              <a:t>In the peripheral nervous system, typically excitatory</a:t>
            </a:r>
          </a:p>
          <a:p>
            <a:r>
              <a:rPr lang="en-US" dirty="0">
                <a:solidFill>
                  <a:schemeClr val="accent1"/>
                </a:solidFill>
              </a:rPr>
              <a:t>Amino acids</a:t>
            </a:r>
          </a:p>
          <a:p>
            <a:pPr lvl="1"/>
            <a:r>
              <a:rPr lang="en-US" dirty="0"/>
              <a:t>GABA is inhibitory by increasing membrane permeability of Cl</a:t>
            </a:r>
            <a:r>
              <a:rPr lang="en-US" baseline="30000" dirty="0"/>
              <a:t>-</a:t>
            </a:r>
          </a:p>
          <a:p>
            <a:r>
              <a:rPr lang="en-US" dirty="0">
                <a:solidFill>
                  <a:schemeClr val="accent1"/>
                </a:solidFill>
              </a:rPr>
              <a:t>Neuropeptides</a:t>
            </a:r>
          </a:p>
          <a:p>
            <a:pPr lvl="1"/>
            <a:r>
              <a:rPr lang="en-US" dirty="0"/>
              <a:t>Endorphins decrease pain perception</a:t>
            </a:r>
          </a:p>
          <a:p>
            <a:r>
              <a:rPr lang="en-US" dirty="0">
                <a:solidFill>
                  <a:schemeClr val="accent1"/>
                </a:solidFill>
              </a:rPr>
              <a:t>Gases</a:t>
            </a:r>
          </a:p>
          <a:p>
            <a:pPr lvl="1"/>
            <a:r>
              <a:rPr lang="en-US" dirty="0"/>
              <a:t>NO (nitric oxide) stimulates intra-cellular cascade to affect cell membrane</a:t>
            </a:r>
          </a:p>
          <a:p>
            <a:pPr lvl="1" eaLnBrk="1" hangingPunct="1"/>
            <a:endParaRPr lang="en-US" dirty="0" smtClean="0"/>
          </a:p>
        </p:txBody>
      </p:sp>
      <p:sp>
        <p:nvSpPr>
          <p:cNvPr id="2" name="Slide Number Placeholder 1"/>
          <p:cNvSpPr>
            <a:spLocks noGrp="1"/>
          </p:cNvSpPr>
          <p:nvPr>
            <p:ph type="sldNum" sz="quarter" idx="12"/>
          </p:nvPr>
        </p:nvSpPr>
        <p:spPr/>
        <p:txBody>
          <a:bodyPr/>
          <a:lstStyle/>
          <a:p>
            <a:fld id="{DEFB50D9-E5C2-4B54-9B00-BF98CE3B4DE4}" type="slidenum">
              <a:rPr lang="en-US" smtClean="0"/>
              <a:pPr/>
              <a:t>20</a:t>
            </a:fld>
            <a:endParaRPr lang="en-US"/>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62" name="Picture 3" descr="x 001.tif"/>
          <p:cNvPicPr>
            <a:picLocks noChangeAspect="1"/>
          </p:cNvPicPr>
          <p:nvPr/>
        </p:nvPicPr>
        <p:blipFill>
          <a:blip r:embed="rId4" cstate="print"/>
          <a:srcRect l="7933" t="5556" b="58782"/>
          <a:stretch>
            <a:fillRect/>
          </a:stretch>
        </p:blipFill>
        <p:spPr bwMode="auto">
          <a:xfrm>
            <a:off x="228600" y="228600"/>
            <a:ext cx="8842664" cy="5638800"/>
          </a:xfrm>
          <a:prstGeom prst="rect">
            <a:avLst/>
          </a:prstGeom>
          <a:noFill/>
          <a:ln w="9525">
            <a:noFill/>
            <a:miter lim="800000"/>
            <a:headEnd/>
            <a:tailEnd/>
          </a:ln>
        </p:spPr>
      </p:pic>
      <p:sp>
        <p:nvSpPr>
          <p:cNvPr id="40963" name="TextBox 4"/>
          <p:cNvSpPr txBox="1">
            <a:spLocks noChangeArrowheads="1"/>
          </p:cNvSpPr>
          <p:nvPr/>
        </p:nvSpPr>
        <p:spPr bwMode="auto">
          <a:xfrm>
            <a:off x="2438400" y="6400800"/>
            <a:ext cx="4648200" cy="276225"/>
          </a:xfrm>
          <a:prstGeom prst="rect">
            <a:avLst/>
          </a:prstGeom>
          <a:noFill/>
          <a:ln w="9525">
            <a:noFill/>
            <a:miter lim="800000"/>
            <a:headEnd/>
            <a:tailEnd/>
          </a:ln>
        </p:spPr>
        <p:txBody>
          <a:bodyPr>
            <a:spAutoFit/>
          </a:bodyPr>
          <a:lstStyle/>
          <a:p>
            <a:r>
              <a:rPr lang="en-US" sz="1200"/>
              <a:t>Table 43.3 Brooker et al. 2008. Biology.</a:t>
            </a:r>
          </a:p>
        </p:txBody>
      </p:sp>
      <p:sp>
        <p:nvSpPr>
          <p:cNvPr id="2" name="Slide Number Placeholder 1"/>
          <p:cNvSpPr>
            <a:spLocks noGrp="1"/>
          </p:cNvSpPr>
          <p:nvPr>
            <p:ph type="sldNum" sz="quarter" idx="12"/>
          </p:nvPr>
        </p:nvSpPr>
        <p:spPr/>
        <p:txBody>
          <a:bodyPr/>
          <a:lstStyle/>
          <a:p>
            <a:fld id="{DEFB50D9-E5C2-4B54-9B00-BF98CE3B4DE4}" type="slidenum">
              <a:rPr lang="en-US" smtClean="0"/>
              <a:pPr/>
              <a:t>21</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3" name="TextBox 4"/>
          <p:cNvSpPr txBox="1">
            <a:spLocks noChangeArrowheads="1"/>
          </p:cNvSpPr>
          <p:nvPr/>
        </p:nvSpPr>
        <p:spPr bwMode="auto">
          <a:xfrm>
            <a:off x="2438400" y="6400800"/>
            <a:ext cx="4648200" cy="276225"/>
          </a:xfrm>
          <a:prstGeom prst="rect">
            <a:avLst/>
          </a:prstGeom>
          <a:noFill/>
          <a:ln w="9525">
            <a:noFill/>
            <a:miter lim="800000"/>
            <a:headEnd/>
            <a:tailEnd/>
          </a:ln>
        </p:spPr>
        <p:txBody>
          <a:bodyPr>
            <a:spAutoFit/>
          </a:bodyPr>
          <a:lstStyle/>
          <a:p>
            <a:r>
              <a:rPr lang="en-US" sz="1200" dirty="0"/>
              <a:t>Table 43.3 </a:t>
            </a:r>
            <a:r>
              <a:rPr lang="en-US" sz="1200" dirty="0" err="1"/>
              <a:t>Brooker</a:t>
            </a:r>
            <a:r>
              <a:rPr lang="en-US" sz="1200" dirty="0"/>
              <a:t> et al. 2008. Biology.</a:t>
            </a:r>
          </a:p>
        </p:txBody>
      </p:sp>
      <p:grpSp>
        <p:nvGrpSpPr>
          <p:cNvPr id="6" name="Group 5"/>
          <p:cNvGrpSpPr>
            <a:grpSpLocks noChangeAspect="1"/>
          </p:cNvGrpSpPr>
          <p:nvPr/>
        </p:nvGrpSpPr>
        <p:grpSpPr>
          <a:xfrm>
            <a:off x="170354" y="314739"/>
            <a:ext cx="8973646" cy="5933661"/>
            <a:chOff x="2057400" y="228600"/>
            <a:chExt cx="5257800" cy="3476625"/>
          </a:xfrm>
        </p:grpSpPr>
        <p:pic>
          <p:nvPicPr>
            <p:cNvPr id="40962" name="Picture 3" descr="x 001.tif"/>
            <p:cNvPicPr>
              <a:picLocks noChangeAspect="1"/>
            </p:cNvPicPr>
            <p:nvPr/>
          </p:nvPicPr>
          <p:blipFill>
            <a:blip r:embed="rId4" cstate="print"/>
            <a:srcRect l="7933" t="5556" b="89581"/>
            <a:stretch>
              <a:fillRect/>
            </a:stretch>
          </p:blipFill>
          <p:spPr bwMode="auto">
            <a:xfrm>
              <a:off x="2057400" y="228600"/>
              <a:ext cx="5257800" cy="457200"/>
            </a:xfrm>
            <a:prstGeom prst="rect">
              <a:avLst/>
            </a:prstGeom>
            <a:noFill/>
            <a:ln w="9525">
              <a:noFill/>
              <a:miter lim="800000"/>
              <a:headEnd/>
              <a:tailEnd/>
            </a:ln>
          </p:spPr>
        </p:pic>
        <p:pic>
          <p:nvPicPr>
            <p:cNvPr id="5" name="Picture 3" descr="x 001.tif"/>
            <p:cNvPicPr>
              <a:picLocks noChangeAspect="1"/>
            </p:cNvPicPr>
            <p:nvPr/>
          </p:nvPicPr>
          <p:blipFill>
            <a:blip r:embed="rId4" cstate="print"/>
            <a:srcRect l="7933" t="41218" b="26666"/>
            <a:stretch>
              <a:fillRect/>
            </a:stretch>
          </p:blipFill>
          <p:spPr bwMode="auto">
            <a:xfrm>
              <a:off x="2057400" y="685800"/>
              <a:ext cx="5257800" cy="3019425"/>
            </a:xfrm>
            <a:prstGeom prst="rect">
              <a:avLst/>
            </a:prstGeom>
            <a:noFill/>
            <a:ln w="9525">
              <a:noFill/>
              <a:miter lim="800000"/>
              <a:headEnd/>
              <a:tailEnd/>
            </a:ln>
          </p:spPr>
        </p:pic>
      </p:grpSp>
      <p:sp>
        <p:nvSpPr>
          <p:cNvPr id="2" name="Slide Number Placeholder 1"/>
          <p:cNvSpPr>
            <a:spLocks noGrp="1"/>
          </p:cNvSpPr>
          <p:nvPr>
            <p:ph type="sldNum" sz="quarter" idx="12"/>
          </p:nvPr>
        </p:nvSpPr>
        <p:spPr/>
        <p:txBody>
          <a:bodyPr/>
          <a:lstStyle/>
          <a:p>
            <a:fld id="{DEFB50D9-E5C2-4B54-9B00-BF98CE3B4DE4}" type="slidenum">
              <a:rPr lang="en-US" smtClean="0"/>
              <a:pPr/>
              <a:t>22</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10"/>
          <p:cNvPicPr>
            <a:picLocks noChangeAspect="1" noChangeArrowheads="1"/>
          </p:cNvPicPr>
          <p:nvPr/>
        </p:nvPicPr>
        <p:blipFill rotWithShape="1">
          <a:blip r:embed="rId4" cstate="print"/>
          <a:srcRect t="62263" b="-1"/>
          <a:stretch/>
        </p:blipFill>
        <p:spPr bwMode="auto">
          <a:xfrm>
            <a:off x="146079" y="1484409"/>
            <a:ext cx="5331097" cy="1543315"/>
          </a:xfrm>
          <a:prstGeom prst="rect">
            <a:avLst/>
          </a:prstGeom>
          <a:noFill/>
          <a:ln w="9525">
            <a:noFill/>
            <a:miter lim="800000"/>
            <a:headEnd/>
            <a:tailEnd/>
          </a:ln>
        </p:spPr>
      </p:pic>
      <p:pic>
        <p:nvPicPr>
          <p:cNvPr id="5" name="Picture 6" descr="48_05NeuronStructure_L.jpg"/>
          <p:cNvPicPr>
            <a:picLocks noChangeAspect="1" noChangeArrowheads="1"/>
          </p:cNvPicPr>
          <p:nvPr/>
        </p:nvPicPr>
        <p:blipFill>
          <a:blip r:embed="rId5" cstate="print"/>
          <a:srcRect/>
          <a:stretch>
            <a:fillRect/>
          </a:stretch>
        </p:blipFill>
        <p:spPr bwMode="auto">
          <a:xfrm>
            <a:off x="102536" y="3008130"/>
            <a:ext cx="8532223" cy="3849870"/>
          </a:xfrm>
          <a:prstGeom prst="rect">
            <a:avLst/>
          </a:prstGeom>
          <a:noFill/>
          <a:ln w="9525">
            <a:noFill/>
            <a:miter lim="800000"/>
            <a:headEnd/>
            <a:tailEnd/>
          </a:ln>
        </p:spPr>
      </p:pic>
      <p:pic>
        <p:nvPicPr>
          <p:cNvPr id="62465" name="Picture 1" descr="C:\Users\laucoin3\Desktop\45_labeled_images\45_02b_neuron_info_flow-L.jpg"/>
          <p:cNvPicPr>
            <a:picLocks noChangeAspect="1" noChangeArrowheads="1"/>
          </p:cNvPicPr>
          <p:nvPr/>
        </p:nvPicPr>
        <p:blipFill rotWithShape="1">
          <a:blip r:embed="rId6" cstate="print"/>
          <a:srcRect t="13576"/>
          <a:stretch/>
        </p:blipFill>
        <p:spPr bwMode="auto">
          <a:xfrm>
            <a:off x="5672036" y="152400"/>
            <a:ext cx="3296982" cy="3700490"/>
          </a:xfrm>
          <a:prstGeom prst="rect">
            <a:avLst/>
          </a:prstGeom>
          <a:noFill/>
        </p:spPr>
      </p:pic>
      <p:sp>
        <p:nvSpPr>
          <p:cNvPr id="6" name="Title 5"/>
          <p:cNvSpPr>
            <a:spLocks noGrp="1"/>
          </p:cNvSpPr>
          <p:nvPr>
            <p:ph type="title"/>
          </p:nvPr>
        </p:nvSpPr>
        <p:spPr>
          <a:xfrm>
            <a:off x="146079" y="152400"/>
            <a:ext cx="5019976" cy="1143000"/>
          </a:xfrm>
        </p:spPr>
        <p:txBody>
          <a:bodyPr/>
          <a:lstStyle/>
          <a:p>
            <a:r>
              <a:rPr lang="en-US" dirty="0" smtClean="0"/>
              <a:t>Neuron Structure</a:t>
            </a:r>
            <a:endParaRPr lang="en-US" dirty="0"/>
          </a:p>
        </p:txBody>
      </p:sp>
      <p:sp>
        <p:nvSpPr>
          <p:cNvPr id="11" name="Text Box 8"/>
          <p:cNvSpPr txBox="1">
            <a:spLocks noChangeArrowheads="1"/>
          </p:cNvSpPr>
          <p:nvPr/>
        </p:nvSpPr>
        <p:spPr bwMode="auto">
          <a:xfrm>
            <a:off x="102536" y="6400800"/>
            <a:ext cx="3200400" cy="338138"/>
          </a:xfrm>
          <a:prstGeom prst="rect">
            <a:avLst/>
          </a:prstGeom>
          <a:noFill/>
          <a:ln w="9525">
            <a:noFill/>
            <a:miter lim="800000"/>
            <a:headEnd/>
            <a:tailEnd/>
          </a:ln>
        </p:spPr>
        <p:txBody>
          <a:bodyPr>
            <a:spAutoFit/>
          </a:bodyPr>
          <a:lstStyle/>
          <a:p>
            <a:pPr>
              <a:spcBef>
                <a:spcPct val="50000"/>
              </a:spcBef>
            </a:pPr>
            <a:r>
              <a:rPr lang="en-US" sz="1600" dirty="0"/>
              <a:t>Figure 48.4, Campbell &amp; Reece</a:t>
            </a:r>
          </a:p>
        </p:txBody>
      </p:sp>
      <p:sp>
        <p:nvSpPr>
          <p:cNvPr id="2" name="Slide Number Placeholder 1"/>
          <p:cNvSpPr>
            <a:spLocks noGrp="1"/>
          </p:cNvSpPr>
          <p:nvPr>
            <p:ph type="sldNum" sz="quarter" idx="12"/>
          </p:nvPr>
        </p:nvSpPr>
        <p:spPr/>
        <p:txBody>
          <a:bodyPr/>
          <a:lstStyle/>
          <a:p>
            <a:fld id="{DEFB50D9-E5C2-4B54-9B00-BF98CE3B4DE4}" type="slidenum">
              <a:rPr lang="en-US" smtClean="0"/>
              <a:pPr/>
              <a:t>3</a:t>
            </a:fld>
            <a:endParaRPr lang="en-US"/>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0"/>
            <a:ext cx="8686800" cy="577850"/>
          </a:xfrm>
        </p:spPr>
        <p:txBody>
          <a:bodyPr>
            <a:normAutofit fontScale="90000"/>
          </a:bodyPr>
          <a:lstStyle/>
          <a:p>
            <a:pPr eaLnBrk="1" hangingPunct="1"/>
            <a:r>
              <a:rPr lang="en-US" sz="3200" dirty="0" smtClean="0"/>
              <a:t>Supporting cells </a:t>
            </a:r>
          </a:p>
        </p:txBody>
      </p:sp>
      <p:sp>
        <p:nvSpPr>
          <p:cNvPr id="13315" name="Rectangle 3"/>
          <p:cNvSpPr>
            <a:spLocks noGrp="1" noChangeArrowheads="1"/>
          </p:cNvSpPr>
          <p:nvPr>
            <p:ph idx="1"/>
          </p:nvPr>
        </p:nvSpPr>
        <p:spPr>
          <a:xfrm>
            <a:off x="0" y="762000"/>
            <a:ext cx="6096000" cy="4648200"/>
          </a:xfrm>
        </p:spPr>
        <p:txBody>
          <a:bodyPr/>
          <a:lstStyle/>
          <a:p>
            <a:pPr marL="457200" indent="-457200"/>
            <a:r>
              <a:rPr lang="en-US" dirty="0" err="1" smtClean="0">
                <a:solidFill>
                  <a:schemeClr val="accent1"/>
                </a:solidFill>
              </a:rPr>
              <a:t>Glia</a:t>
            </a:r>
            <a:r>
              <a:rPr lang="en-US" dirty="0" smtClean="0"/>
              <a:t> provide structural and functional support for neurons</a:t>
            </a:r>
          </a:p>
          <a:p>
            <a:pPr lvl="1"/>
            <a:r>
              <a:rPr lang="en-US" sz="2400" dirty="0" smtClean="0"/>
              <a:t>Maintain interstitial fluid, increase blood flow to active neurons</a:t>
            </a:r>
          </a:p>
          <a:p>
            <a:pPr marL="457200" indent="-457200"/>
            <a:r>
              <a:rPr lang="en-US" dirty="0" smtClean="0">
                <a:solidFill>
                  <a:schemeClr val="accent1"/>
                </a:solidFill>
              </a:rPr>
              <a:t>Astrocytes</a:t>
            </a:r>
            <a:r>
              <a:rPr lang="en-US" dirty="0" smtClean="0"/>
              <a:t>: structural support, regulate extracellular ions &amp; </a:t>
            </a:r>
            <a:r>
              <a:rPr lang="en-US" dirty="0" err="1" smtClean="0"/>
              <a:t>nts</a:t>
            </a:r>
            <a:endParaRPr lang="en-US" dirty="0" smtClean="0">
              <a:solidFill>
                <a:schemeClr val="accent1"/>
              </a:solidFill>
            </a:endParaRPr>
          </a:p>
          <a:p>
            <a:pPr marL="457200" indent="-457200"/>
            <a:r>
              <a:rPr lang="en-US" dirty="0" err="1" smtClean="0">
                <a:solidFill>
                  <a:schemeClr val="accent1"/>
                </a:solidFill>
              </a:rPr>
              <a:t>Oligodendrites</a:t>
            </a:r>
            <a:r>
              <a:rPr lang="en-US" dirty="0" smtClean="0">
                <a:solidFill>
                  <a:schemeClr val="accent1"/>
                </a:solidFill>
              </a:rPr>
              <a:t> </a:t>
            </a:r>
            <a:r>
              <a:rPr lang="en-US" dirty="0" smtClean="0"/>
              <a:t>(CNS) </a:t>
            </a:r>
            <a:r>
              <a:rPr lang="en-US" dirty="0" smtClean="0">
                <a:solidFill>
                  <a:schemeClr val="accent1"/>
                </a:solidFill>
              </a:rPr>
              <a:t>&amp; Schwann cells </a:t>
            </a:r>
            <a:r>
              <a:rPr lang="en-US" dirty="0" smtClean="0"/>
              <a:t>(PNS): form myelin sheaths around axons</a:t>
            </a:r>
            <a:endParaRPr lang="en-US" dirty="0" smtClean="0">
              <a:solidFill>
                <a:schemeClr val="accent1"/>
              </a:solidFill>
            </a:endParaRPr>
          </a:p>
        </p:txBody>
      </p:sp>
      <p:pic>
        <p:nvPicPr>
          <p:cNvPr id="13316" name="Picture 5" descr="48_07Astrocytes_LP.jpg"/>
          <p:cNvPicPr>
            <a:picLocks noChangeAspect="1" noChangeArrowheads="1"/>
          </p:cNvPicPr>
          <p:nvPr/>
        </p:nvPicPr>
        <p:blipFill>
          <a:blip r:embed="rId4" cstate="print"/>
          <a:srcRect/>
          <a:stretch>
            <a:fillRect/>
          </a:stretch>
        </p:blipFill>
        <p:spPr bwMode="auto">
          <a:xfrm>
            <a:off x="6008688" y="1066800"/>
            <a:ext cx="3135312" cy="3125788"/>
          </a:xfrm>
          <a:prstGeom prst="rect">
            <a:avLst/>
          </a:prstGeom>
          <a:noFill/>
          <a:ln w="9525">
            <a:noFill/>
            <a:miter lim="800000"/>
            <a:headEnd/>
            <a:tailEnd/>
          </a:ln>
        </p:spPr>
      </p:pic>
      <p:pic>
        <p:nvPicPr>
          <p:cNvPr id="13317" name="Picture 7" descr="48_08SchwannMyelin_CL.jpg"/>
          <p:cNvPicPr>
            <a:picLocks noChangeAspect="1" noChangeArrowheads="1"/>
          </p:cNvPicPr>
          <p:nvPr/>
        </p:nvPicPr>
        <p:blipFill>
          <a:blip r:embed="rId5" cstate="print"/>
          <a:srcRect/>
          <a:stretch>
            <a:fillRect/>
          </a:stretch>
        </p:blipFill>
        <p:spPr bwMode="auto">
          <a:xfrm>
            <a:off x="2743200" y="4192588"/>
            <a:ext cx="5791200" cy="2127250"/>
          </a:xfrm>
          <a:prstGeom prst="rect">
            <a:avLst/>
          </a:prstGeom>
          <a:noFill/>
          <a:ln w="9525">
            <a:noFill/>
            <a:miter lim="800000"/>
            <a:headEnd/>
            <a:tailEnd/>
          </a:ln>
        </p:spPr>
      </p:pic>
      <p:sp>
        <p:nvSpPr>
          <p:cNvPr id="13318" name="Text Box 9"/>
          <p:cNvSpPr txBox="1">
            <a:spLocks noChangeArrowheads="1"/>
          </p:cNvSpPr>
          <p:nvPr/>
        </p:nvSpPr>
        <p:spPr bwMode="auto">
          <a:xfrm>
            <a:off x="2438400" y="6553200"/>
            <a:ext cx="3200400" cy="338138"/>
          </a:xfrm>
          <a:prstGeom prst="rect">
            <a:avLst/>
          </a:prstGeom>
          <a:noFill/>
          <a:ln w="9525">
            <a:noFill/>
            <a:miter lim="800000"/>
            <a:headEnd/>
            <a:tailEnd/>
          </a:ln>
        </p:spPr>
        <p:txBody>
          <a:bodyPr>
            <a:spAutoFit/>
          </a:bodyPr>
          <a:lstStyle/>
          <a:p>
            <a:pPr>
              <a:spcBef>
                <a:spcPct val="50000"/>
              </a:spcBef>
            </a:pPr>
            <a:r>
              <a:rPr lang="en-US" sz="1600"/>
              <a:t>Figure 48.3, Campbell &amp; Reece</a:t>
            </a:r>
          </a:p>
        </p:txBody>
      </p:sp>
      <p:sp>
        <p:nvSpPr>
          <p:cNvPr id="2" name="Slide Number Placeholder 1"/>
          <p:cNvSpPr>
            <a:spLocks noGrp="1"/>
          </p:cNvSpPr>
          <p:nvPr>
            <p:ph type="sldNum" sz="quarter" idx="12"/>
          </p:nvPr>
        </p:nvSpPr>
        <p:spPr/>
        <p:txBody>
          <a:bodyPr/>
          <a:lstStyle/>
          <a:p>
            <a:fld id="{DEFB50D9-E5C2-4B54-9B00-BF98CE3B4DE4}" type="slidenum">
              <a:rPr lang="en-US" smtClean="0"/>
              <a:pPr/>
              <a:t>4</a:t>
            </a:fld>
            <a:endParaRPr lang="en-US"/>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eaLnBrk="1" hangingPunct="1"/>
            <a:r>
              <a:rPr lang="en-US" dirty="0" smtClean="0"/>
              <a:t>Neuron communication</a:t>
            </a:r>
          </a:p>
        </p:txBody>
      </p:sp>
      <p:sp>
        <p:nvSpPr>
          <p:cNvPr id="12291" name="Rectangle 3"/>
          <p:cNvSpPr>
            <a:spLocks noGrp="1" noChangeArrowheads="1"/>
          </p:cNvSpPr>
          <p:nvPr>
            <p:ph idx="1"/>
          </p:nvPr>
        </p:nvSpPr>
        <p:spPr/>
        <p:txBody>
          <a:bodyPr>
            <a:normAutofit/>
          </a:bodyPr>
          <a:lstStyle/>
          <a:p>
            <a:pPr lvl="1" eaLnBrk="1" hangingPunct="1"/>
            <a:r>
              <a:rPr lang="en-US" sz="3600" dirty="0" smtClean="0"/>
              <a:t>Resting potential </a:t>
            </a:r>
          </a:p>
          <a:p>
            <a:pPr lvl="1" eaLnBrk="1" hangingPunct="1"/>
            <a:r>
              <a:rPr lang="en-US" sz="3600" dirty="0" smtClean="0"/>
              <a:t>Action potential</a:t>
            </a:r>
          </a:p>
          <a:p>
            <a:pPr lvl="1"/>
            <a:r>
              <a:rPr lang="en-US" sz="3600" dirty="0"/>
              <a:t>Neurotransmitters</a:t>
            </a:r>
          </a:p>
        </p:txBody>
      </p:sp>
      <p:sp>
        <p:nvSpPr>
          <p:cNvPr id="2" name="Slide Number Placeholder 1"/>
          <p:cNvSpPr>
            <a:spLocks noGrp="1"/>
          </p:cNvSpPr>
          <p:nvPr>
            <p:ph type="sldNum" sz="quarter" idx="12"/>
          </p:nvPr>
        </p:nvSpPr>
        <p:spPr/>
        <p:txBody>
          <a:bodyPr/>
          <a:lstStyle/>
          <a:p>
            <a:fld id="{DEFB50D9-E5C2-4B54-9B00-BF98CE3B4DE4}" type="slidenum">
              <a:rPr lang="en-US" smtClean="0"/>
              <a:pPr/>
              <a:t>5</a:t>
            </a:fld>
            <a:endParaRPr lang="en-US"/>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76200"/>
            <a:ext cx="9144000" cy="758825"/>
          </a:xfrm>
        </p:spPr>
        <p:txBody>
          <a:bodyPr>
            <a:normAutofit/>
          </a:bodyPr>
          <a:lstStyle/>
          <a:p>
            <a:pPr eaLnBrk="1" hangingPunct="1"/>
            <a:r>
              <a:rPr lang="en-US" sz="3200" dirty="0" smtClean="0"/>
              <a:t>“resting” neuron’s membrane potential is –65 mV</a:t>
            </a:r>
          </a:p>
        </p:txBody>
      </p:sp>
      <p:sp>
        <p:nvSpPr>
          <p:cNvPr id="6147" name="Rectangle 3"/>
          <p:cNvSpPr>
            <a:spLocks noGrp="1" noChangeArrowheads="1"/>
          </p:cNvSpPr>
          <p:nvPr>
            <p:ph type="body" idx="4294967295"/>
          </p:nvPr>
        </p:nvSpPr>
        <p:spPr>
          <a:xfrm>
            <a:off x="0" y="1219200"/>
            <a:ext cx="3810000" cy="4876800"/>
          </a:xfrm>
        </p:spPr>
        <p:txBody>
          <a:bodyPr>
            <a:normAutofit/>
          </a:bodyPr>
          <a:lstStyle/>
          <a:p>
            <a:pPr marL="342900" indent="-342900">
              <a:lnSpc>
                <a:spcPct val="90000"/>
              </a:lnSpc>
            </a:pPr>
            <a:r>
              <a:rPr lang="en-US" sz="2400" dirty="0" smtClean="0"/>
              <a:t>Resting potential: </a:t>
            </a:r>
            <a:r>
              <a:rPr lang="en-US" sz="2400" dirty="0" smtClean="0">
                <a:solidFill>
                  <a:schemeClr val="accent2"/>
                </a:solidFill>
              </a:rPr>
              <a:t>membrane potential</a:t>
            </a:r>
            <a:r>
              <a:rPr lang="en-US" sz="2400" dirty="0" smtClean="0"/>
              <a:t> of a neuron that is not transmitting signals</a:t>
            </a:r>
          </a:p>
          <a:p>
            <a:pPr marL="342900" indent="-342900">
              <a:lnSpc>
                <a:spcPct val="90000"/>
              </a:lnSpc>
            </a:pPr>
            <a:endParaRPr lang="en-US" sz="2400" dirty="0" smtClean="0"/>
          </a:p>
          <a:p>
            <a:pPr marL="342900" indent="-342900">
              <a:lnSpc>
                <a:spcPct val="90000"/>
              </a:lnSpc>
            </a:pPr>
            <a:r>
              <a:rPr lang="en-US" sz="2400" dirty="0"/>
              <a:t>T</a:t>
            </a:r>
            <a:r>
              <a:rPr lang="en-US" sz="2400" dirty="0" smtClean="0"/>
              <a:t>he </a:t>
            </a:r>
            <a:r>
              <a:rPr lang="en-US" sz="2400" dirty="0"/>
              <a:t>concentration of Na</a:t>
            </a:r>
            <a:r>
              <a:rPr lang="en-US" sz="2400" baseline="30000" dirty="0"/>
              <a:t>+</a:t>
            </a:r>
            <a:r>
              <a:rPr lang="en-US" sz="2400" dirty="0"/>
              <a:t> is higher outside the cell</a:t>
            </a:r>
          </a:p>
          <a:p>
            <a:pPr marL="342900" indent="-342900">
              <a:lnSpc>
                <a:spcPct val="90000"/>
              </a:lnSpc>
            </a:pPr>
            <a:r>
              <a:rPr lang="en-US" sz="2400" dirty="0"/>
              <a:t>The concentration of K</a:t>
            </a:r>
            <a:r>
              <a:rPr lang="en-US" sz="2400" baseline="30000" dirty="0" smtClean="0"/>
              <a:t>+</a:t>
            </a:r>
            <a:r>
              <a:rPr lang="en-US" sz="2400" dirty="0" smtClean="0"/>
              <a:t> </a:t>
            </a:r>
            <a:r>
              <a:rPr lang="en-US" sz="2400" dirty="0"/>
              <a:t>is higher </a:t>
            </a:r>
            <a:r>
              <a:rPr lang="en-US" sz="2400" dirty="0" smtClean="0"/>
              <a:t>inside the </a:t>
            </a:r>
            <a:r>
              <a:rPr lang="en-US" sz="2400" dirty="0"/>
              <a:t>cell</a:t>
            </a:r>
          </a:p>
          <a:p>
            <a:pPr marL="342900" indent="-342900">
              <a:lnSpc>
                <a:spcPct val="90000"/>
              </a:lnSpc>
            </a:pPr>
            <a:endParaRPr lang="en-US" sz="2400" dirty="0" smtClean="0"/>
          </a:p>
          <a:p>
            <a:pPr lvl="1">
              <a:lnSpc>
                <a:spcPct val="90000"/>
              </a:lnSpc>
            </a:pPr>
            <a:endParaRPr lang="en-US" sz="2400" baseline="30000" dirty="0" smtClean="0"/>
          </a:p>
          <a:p>
            <a:pPr marL="342900" indent="-342900">
              <a:lnSpc>
                <a:spcPct val="90000"/>
              </a:lnSpc>
            </a:pPr>
            <a:r>
              <a:rPr lang="en-US" sz="2400" dirty="0" smtClean="0">
                <a:solidFill>
                  <a:srgbClr val="000000"/>
                </a:solidFill>
                <a:cs typeface="Times New Roman" pitchFamily="18" charset="0"/>
              </a:rPr>
              <a:t>The sodium-potassium pump maintains the resting potential</a:t>
            </a:r>
            <a:endParaRPr lang="en-US" dirty="0" smtClean="0"/>
          </a:p>
          <a:p>
            <a:pPr marL="342900" indent="-342900">
              <a:lnSpc>
                <a:spcPct val="90000"/>
              </a:lnSpc>
            </a:pPr>
            <a:endParaRPr lang="en-US" sz="2000" dirty="0" smtClean="0"/>
          </a:p>
        </p:txBody>
      </p:sp>
      <p:pic>
        <p:nvPicPr>
          <p:cNvPr id="35841" name="Picture 1" descr="C:\Users\laucoin3\Desktop\45_labeled_images\45_03_resting_potential-L.jpg"/>
          <p:cNvPicPr>
            <a:picLocks noChangeAspect="1" noChangeArrowheads="1"/>
          </p:cNvPicPr>
          <p:nvPr/>
        </p:nvPicPr>
        <p:blipFill>
          <a:blip r:embed="rId4" cstate="print"/>
          <a:srcRect/>
          <a:stretch>
            <a:fillRect/>
          </a:stretch>
        </p:blipFill>
        <p:spPr bwMode="auto">
          <a:xfrm>
            <a:off x="3832486" y="1143000"/>
            <a:ext cx="5311514" cy="5016500"/>
          </a:xfrm>
          <a:prstGeom prst="rect">
            <a:avLst/>
          </a:prstGeom>
          <a:noFill/>
        </p:spPr>
      </p:pic>
      <p:sp>
        <p:nvSpPr>
          <p:cNvPr id="5" name="TextBox 4"/>
          <p:cNvSpPr txBox="1"/>
          <p:nvPr/>
        </p:nvSpPr>
        <p:spPr>
          <a:xfrm>
            <a:off x="381000" y="6159500"/>
            <a:ext cx="8229600" cy="369332"/>
          </a:xfrm>
          <a:prstGeom prst="rect">
            <a:avLst/>
          </a:prstGeom>
          <a:noFill/>
        </p:spPr>
        <p:txBody>
          <a:bodyPr wrap="square" rtlCol="0">
            <a:spAutoFit/>
          </a:bodyPr>
          <a:lstStyle/>
          <a:p>
            <a:r>
              <a:rPr lang="en-US" dirty="0" smtClean="0"/>
              <a:t>Where should K, Na, </a:t>
            </a:r>
            <a:r>
              <a:rPr lang="en-US" dirty="0" err="1" smtClean="0"/>
              <a:t>Cl</a:t>
            </a:r>
            <a:r>
              <a:rPr lang="en-US" dirty="0" smtClean="0"/>
              <a:t>, and proteins diffuse, if given opportunity?</a:t>
            </a:r>
            <a:endParaRPr lang="en-US" dirty="0"/>
          </a:p>
        </p:txBody>
      </p:sp>
      <p:sp>
        <p:nvSpPr>
          <p:cNvPr id="2" name="Slide Number Placeholder 1"/>
          <p:cNvSpPr>
            <a:spLocks noGrp="1"/>
          </p:cNvSpPr>
          <p:nvPr>
            <p:ph type="sldNum" sz="quarter" idx="12"/>
          </p:nvPr>
        </p:nvSpPr>
        <p:spPr/>
        <p:txBody>
          <a:bodyPr/>
          <a:lstStyle/>
          <a:p>
            <a:fld id="{DEFB50D9-E5C2-4B54-9B00-BF98CE3B4DE4}" type="slidenum">
              <a:rPr lang="en-US" smtClean="0"/>
              <a:pPr/>
              <a:t>6</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z="3200" dirty="0" smtClean="0"/>
              <a:t>Resting potential relies on ionic gradients established by the sodium-potassium pump</a:t>
            </a:r>
          </a:p>
        </p:txBody>
      </p:sp>
      <p:pic>
        <p:nvPicPr>
          <p:cNvPr id="103426" name="Picture 2" descr="C:\Users\laucoin3\Desktop\45_labeled_images\45_04_ion_movement-L.jpg"/>
          <p:cNvPicPr>
            <a:picLocks noChangeAspect="1" noChangeArrowheads="1"/>
          </p:cNvPicPr>
          <p:nvPr/>
        </p:nvPicPr>
        <p:blipFill>
          <a:blip r:embed="rId4" cstate="print"/>
          <a:srcRect/>
          <a:stretch>
            <a:fillRect/>
          </a:stretch>
        </p:blipFill>
        <p:spPr bwMode="auto">
          <a:xfrm>
            <a:off x="268706" y="1824789"/>
            <a:ext cx="8547100" cy="3571875"/>
          </a:xfrm>
          <a:prstGeom prst="rect">
            <a:avLst/>
          </a:prstGeom>
          <a:noFill/>
        </p:spPr>
      </p:pic>
      <p:sp>
        <p:nvSpPr>
          <p:cNvPr id="2" name="Slide Number Placeholder 1"/>
          <p:cNvSpPr>
            <a:spLocks noGrp="1"/>
          </p:cNvSpPr>
          <p:nvPr>
            <p:ph type="sldNum" sz="quarter" idx="12"/>
          </p:nvPr>
        </p:nvSpPr>
        <p:spPr/>
        <p:txBody>
          <a:bodyPr/>
          <a:lstStyle/>
          <a:p>
            <a:fld id="{DEFB50D9-E5C2-4B54-9B00-BF98CE3B4DE4}" type="slidenum">
              <a:rPr lang="en-US" smtClean="0"/>
              <a:pPr/>
              <a:t>7</a:t>
            </a:fld>
            <a:endParaRPr lang="en-US"/>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Rectangle 6"/>
          <p:cNvSpPr>
            <a:spLocks noGrp="1" noChangeArrowheads="1"/>
          </p:cNvSpPr>
          <p:nvPr>
            <p:ph type="title"/>
          </p:nvPr>
        </p:nvSpPr>
        <p:spPr>
          <a:xfrm>
            <a:off x="457200" y="-533400"/>
            <a:ext cx="8229600" cy="1143000"/>
          </a:xfrm>
        </p:spPr>
        <p:txBody>
          <a:bodyPr/>
          <a:lstStyle/>
          <a:p>
            <a:pPr eaLnBrk="1" hangingPunct="1"/>
            <a:r>
              <a:rPr lang="en-US" sz="3200" dirty="0" smtClean="0"/>
              <a:t>Resting potential relies on ionic gradients</a:t>
            </a:r>
          </a:p>
        </p:txBody>
      </p:sp>
      <p:sp>
        <p:nvSpPr>
          <p:cNvPr id="15364" name="Rectangle 7"/>
          <p:cNvSpPr>
            <a:spLocks noGrp="1" noChangeArrowheads="1"/>
          </p:cNvSpPr>
          <p:nvPr>
            <p:ph idx="1"/>
          </p:nvPr>
        </p:nvSpPr>
        <p:spPr>
          <a:xfrm>
            <a:off x="152400" y="685800"/>
            <a:ext cx="8839200" cy="1143000"/>
          </a:xfrm>
        </p:spPr>
        <p:txBody>
          <a:bodyPr/>
          <a:lstStyle/>
          <a:p>
            <a:pPr eaLnBrk="1" hangingPunct="1"/>
            <a:r>
              <a:rPr lang="en-US" dirty="0" smtClean="0">
                <a:cs typeface="Times New Roman" pitchFamily="18" charset="0"/>
              </a:rPr>
              <a:t> In resting neurons, </a:t>
            </a:r>
            <a:r>
              <a:rPr lang="en-US" dirty="0" smtClean="0">
                <a:solidFill>
                  <a:schemeClr val="accent1"/>
                </a:solidFill>
                <a:cs typeface="Times New Roman" pitchFamily="18" charset="0"/>
              </a:rPr>
              <a:t>only K</a:t>
            </a:r>
            <a:r>
              <a:rPr lang="en-US" baseline="30000" dirty="0" smtClean="0">
                <a:solidFill>
                  <a:schemeClr val="accent1"/>
                </a:solidFill>
                <a:cs typeface="Times New Roman" pitchFamily="18" charset="0"/>
              </a:rPr>
              <a:t>+</a:t>
            </a:r>
            <a:r>
              <a:rPr lang="en-US" dirty="0" smtClean="0">
                <a:solidFill>
                  <a:schemeClr val="accent1"/>
                </a:solidFill>
                <a:cs typeface="Times New Roman" pitchFamily="18" charset="0"/>
              </a:rPr>
              <a:t> can cross the membrane </a:t>
            </a:r>
            <a:r>
              <a:rPr lang="en-US" dirty="0" smtClean="0">
                <a:cs typeface="Times New Roman" pitchFamily="18" charset="0"/>
              </a:rPr>
              <a:t>easily, via K</a:t>
            </a:r>
            <a:r>
              <a:rPr lang="en-US" baseline="30000" dirty="0" smtClean="0">
                <a:cs typeface="Times New Roman" pitchFamily="18" charset="0"/>
              </a:rPr>
              <a:t>+</a:t>
            </a:r>
            <a:r>
              <a:rPr lang="en-US" dirty="0" smtClean="0">
                <a:cs typeface="Times New Roman" pitchFamily="18" charset="0"/>
              </a:rPr>
              <a:t> “leak” channels</a:t>
            </a:r>
          </a:p>
          <a:p>
            <a:pPr eaLnBrk="1" hangingPunct="1"/>
            <a:endParaRPr lang="en-US" dirty="0">
              <a:cs typeface="Times New Roman" pitchFamily="18" charset="0"/>
            </a:endParaRPr>
          </a:p>
          <a:p>
            <a:pPr eaLnBrk="1" hangingPunct="1"/>
            <a:endParaRPr lang="en-US" dirty="0" smtClean="0">
              <a:cs typeface="Times New Roman" pitchFamily="18" charset="0"/>
            </a:endParaRPr>
          </a:p>
        </p:txBody>
      </p:sp>
      <p:pic>
        <p:nvPicPr>
          <p:cNvPr id="8" name="Picture 1" descr="C:\Users\laucoin3\Desktop\45_labeled_images\45_03_resting_potential-L.jpg"/>
          <p:cNvPicPr>
            <a:picLocks noChangeAspect="1" noChangeArrowheads="1"/>
          </p:cNvPicPr>
          <p:nvPr/>
        </p:nvPicPr>
        <p:blipFill>
          <a:blip r:embed="rId4" cstate="print"/>
          <a:srcRect/>
          <a:stretch>
            <a:fillRect/>
          </a:stretch>
        </p:blipFill>
        <p:spPr bwMode="auto">
          <a:xfrm>
            <a:off x="3796391" y="1600200"/>
            <a:ext cx="5311514" cy="5016500"/>
          </a:xfrm>
          <a:prstGeom prst="rect">
            <a:avLst/>
          </a:prstGeom>
          <a:noFill/>
        </p:spPr>
      </p:pic>
      <p:sp>
        <p:nvSpPr>
          <p:cNvPr id="3" name="TextBox 2"/>
          <p:cNvSpPr txBox="1"/>
          <p:nvPr/>
        </p:nvSpPr>
        <p:spPr>
          <a:xfrm>
            <a:off x="152399" y="1981200"/>
            <a:ext cx="3643991" cy="3785652"/>
          </a:xfrm>
          <a:prstGeom prst="rect">
            <a:avLst/>
          </a:prstGeom>
          <a:noFill/>
        </p:spPr>
        <p:txBody>
          <a:bodyPr wrap="square" rtlCol="0">
            <a:spAutoFit/>
          </a:bodyPr>
          <a:lstStyle/>
          <a:p>
            <a:r>
              <a:rPr lang="en-US" sz="2400" dirty="0" smtClean="0"/>
              <a:t>Though it can move freely across the membrane though potassium leak channels, potassium does NOT keep moving out of the cell until it is evenly distributed across the membrane.  How can this be explained via the electrochemical gradient?</a:t>
            </a:r>
            <a:endParaRPr lang="en-US" sz="2400" dirty="0"/>
          </a:p>
        </p:txBody>
      </p:sp>
      <p:sp>
        <p:nvSpPr>
          <p:cNvPr id="2" name="Slide Number Placeholder 1"/>
          <p:cNvSpPr>
            <a:spLocks noGrp="1"/>
          </p:cNvSpPr>
          <p:nvPr>
            <p:ph type="sldNum" sz="quarter" idx="12"/>
          </p:nvPr>
        </p:nvSpPr>
        <p:spPr/>
        <p:txBody>
          <a:bodyPr/>
          <a:lstStyle/>
          <a:p>
            <a:fld id="{DEFB50D9-E5C2-4B54-9B00-BF98CE3B4DE4}" type="slidenum">
              <a:rPr lang="en-US" smtClean="0"/>
              <a:pPr/>
              <a:t>8</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eaLnBrk="1" hangingPunct="1"/>
            <a:r>
              <a:rPr lang="en-US" smtClean="0"/>
              <a:t>Depolarization of the membrane</a:t>
            </a:r>
          </a:p>
        </p:txBody>
      </p:sp>
      <p:sp>
        <p:nvSpPr>
          <p:cNvPr id="18435" name="Rectangle 3"/>
          <p:cNvSpPr>
            <a:spLocks noGrp="1" noChangeArrowheads="1"/>
          </p:cNvSpPr>
          <p:nvPr>
            <p:ph idx="1"/>
          </p:nvPr>
        </p:nvSpPr>
        <p:spPr>
          <a:xfrm>
            <a:off x="304800" y="1524000"/>
            <a:ext cx="8839200" cy="5105400"/>
          </a:xfrm>
        </p:spPr>
        <p:txBody>
          <a:bodyPr/>
          <a:lstStyle/>
          <a:p>
            <a:pPr marL="287338" lvl="1" indent="-173038" eaLnBrk="1" hangingPunct="1">
              <a:buFontTx/>
              <a:buChar char="•"/>
              <a:tabLst>
                <a:tab pos="287338" algn="l"/>
              </a:tabLst>
            </a:pPr>
            <a:r>
              <a:rPr lang="en-US" dirty="0" smtClean="0"/>
              <a:t>The membrane potential changes in response to stimuli that open or close the </a:t>
            </a:r>
            <a:r>
              <a:rPr lang="en-US" b="1" dirty="0" smtClean="0"/>
              <a:t>gated</a:t>
            </a:r>
            <a:r>
              <a:rPr lang="en-US" dirty="0" smtClean="0"/>
              <a:t> ion channels</a:t>
            </a:r>
          </a:p>
          <a:p>
            <a:pPr marL="623888" lvl="2" indent="-166688" eaLnBrk="1" hangingPunct="1">
              <a:tabLst>
                <a:tab pos="287338" algn="l"/>
              </a:tabLst>
            </a:pPr>
            <a:r>
              <a:rPr lang="en-US" dirty="0" smtClean="0">
                <a:solidFill>
                  <a:schemeClr val="accent1"/>
                </a:solidFill>
              </a:rPr>
              <a:t>Hyperpolarization</a:t>
            </a:r>
            <a:r>
              <a:rPr lang="en-US" dirty="0" smtClean="0"/>
              <a:t> increases the magnitude of the membrane potential (becomes more negative)</a:t>
            </a:r>
          </a:p>
          <a:p>
            <a:pPr marL="623888" lvl="2" indent="-166688" eaLnBrk="1" hangingPunct="1">
              <a:tabLst>
                <a:tab pos="287338" algn="l"/>
              </a:tabLst>
            </a:pPr>
            <a:r>
              <a:rPr lang="en-US" dirty="0" smtClean="0">
                <a:solidFill>
                  <a:schemeClr val="accent1"/>
                </a:solidFill>
              </a:rPr>
              <a:t>Depolarization</a:t>
            </a:r>
            <a:r>
              <a:rPr lang="en-US" dirty="0" smtClean="0"/>
              <a:t> reduces the magnitude of the membrane potential (becomes more positive)</a:t>
            </a:r>
          </a:p>
          <a:p>
            <a:pPr lvl="2" eaLnBrk="1" hangingPunct="1">
              <a:tabLst>
                <a:tab pos="287338" algn="l"/>
              </a:tabLst>
            </a:pPr>
            <a:endParaRPr lang="en-US" dirty="0" smtClean="0"/>
          </a:p>
          <a:p>
            <a:pPr marL="287338" lvl="1" indent="-173038" eaLnBrk="1" hangingPunct="1">
              <a:buFontTx/>
              <a:buChar char="•"/>
              <a:tabLst>
                <a:tab pos="287338" algn="l"/>
              </a:tabLst>
            </a:pPr>
            <a:r>
              <a:rPr lang="en-US" dirty="0" smtClean="0"/>
              <a:t>Not all </a:t>
            </a:r>
            <a:r>
              <a:rPr lang="en-US" dirty="0" err="1" smtClean="0"/>
              <a:t>depolarizations</a:t>
            </a:r>
            <a:r>
              <a:rPr lang="en-US" dirty="0" smtClean="0"/>
              <a:t> result in an action potential. When the stimulus is strong enough/frequent enough to depolarize the membrane potential beyond a specific </a:t>
            </a:r>
            <a:r>
              <a:rPr lang="en-US" dirty="0" smtClean="0">
                <a:solidFill>
                  <a:schemeClr val="accent1"/>
                </a:solidFill>
              </a:rPr>
              <a:t>threshold</a:t>
            </a:r>
            <a:r>
              <a:rPr lang="en-US" dirty="0" smtClean="0"/>
              <a:t>, it triggers an </a:t>
            </a:r>
            <a:r>
              <a:rPr lang="en-US" dirty="0" smtClean="0">
                <a:solidFill>
                  <a:schemeClr val="accent1"/>
                </a:solidFill>
              </a:rPr>
              <a:t>action potential</a:t>
            </a:r>
          </a:p>
        </p:txBody>
      </p:sp>
      <p:sp>
        <p:nvSpPr>
          <p:cNvPr id="2" name="Slide Number Placeholder 1"/>
          <p:cNvSpPr>
            <a:spLocks noGrp="1"/>
          </p:cNvSpPr>
          <p:nvPr>
            <p:ph type="sldNum" sz="quarter" idx="12"/>
          </p:nvPr>
        </p:nvSpPr>
        <p:spPr/>
        <p:txBody>
          <a:bodyPr/>
          <a:lstStyle/>
          <a:p>
            <a:fld id="{DEFB50D9-E5C2-4B54-9B00-BF98CE3B4DE4}" type="slidenum">
              <a:rPr lang="en-US" smtClean="0"/>
              <a:pPr/>
              <a:t>9</a:t>
            </a:fld>
            <a:endParaRPr lang="en-US"/>
          </a:p>
        </p:txBody>
      </p:sp>
    </p:spTree>
    <p:custDataLst>
      <p:tags r:id="rId1"/>
    </p:custDataLst>
    <p:extLst>
      <p:ext uri="{BB962C8B-B14F-4D97-AF65-F5344CB8AC3E}">
        <p14:creationId xmlns:p14="http://schemas.microsoft.com/office/powerpoint/2010/main" val="169677980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2008"/>
  <p:tag name="PPVERSION" val="12.0"/>
  <p:tag name="DELIMITERS" val="3.1"/>
  <p:tag name="SHOWBARVISIBLE" val="True"/>
  <p:tag name="USESECONDARYMONITOR" val="False"/>
  <p:tag name="SAVECSVWITHSESSION" val="True"/>
  <p:tag name="CSVFORMAT" val="0"/>
  <p:tag name="BULLETTYPE" val="3"/>
  <p:tag name="ANSWERNOWSTYLE" val="-1"/>
  <p:tag name="ANSWERNOWTEXT" val="Answer Now"/>
  <p:tag name="COUNTDOWNSTYLE" val="-1"/>
  <p:tag name="RESPCOUNTERSTYLE" val="1"/>
  <p:tag name="RESPCOUNTERFORMAT" val="0"/>
  <p:tag name="RESPTABLESTYLE" val="-1"/>
  <p:tag name="COUNTDOWNSECONDS" val="45"/>
  <p:tag name="INPUTSOURCE" val="1"/>
  <p:tag name="NUMRESPONSES" val="1"/>
  <p:tag name="ALLOWDUPLICATES" val="False"/>
  <p:tag name="BACKUPSESSIONS" val="True"/>
  <p:tag name="BACKUPMAINTENANCE" val="7"/>
  <p:tag name="CHARTVALUEFORMAT" val="0%"/>
  <p:tag name="AUTOADVANCE" val="True"/>
  <p:tag name="REVIEWONLY" val="False"/>
  <p:tag name="ROTATIONINTERVAL" val="2"/>
  <p:tag name="AUTOUPDATEALIASES" val="True"/>
  <p:tag name="STDCHART" val="1"/>
  <p:tag name="RACEENDPOINTS" val="100"/>
  <p:tag name="RACERSMAXDISPLAYED" val="5"/>
  <p:tag name="RACEANIMATIONSPEED" val="3"/>
  <p:tag name="SKIPREMAININGRACESLIDES" val="True"/>
  <p:tag name="PARTICIPANTSINLEADERBOARD" val="10"/>
  <p:tag name="TEAMSINLEADERBOARD" val="5"/>
  <p:tag name="MAXRESPONDERS" val="10"/>
  <p:tag name="BUBBLENAMEVISIBLE" val="True"/>
  <p:tag name="BUBBLESIZEVISIBLE" val="True"/>
  <p:tag name="BUBBLEVALUEFORMAT" val="0.0"/>
  <p:tag name="BUBBLEGROUPING" val="3"/>
  <p:tag name="DEFAULTNUMTEAMS" val="10"/>
  <p:tag name="CUSTOMGRIDBACKCOLOR" val="-722948"/>
  <p:tag name="CUSTOMCELLFORECOLOR" val="-16777216"/>
  <p:tag name="CUSTOMCELLBACKCOLOR1" val="-657956"/>
  <p:tag name="CUSTOMCELLBACKCOLOR2" val="-13395457"/>
  <p:tag name="CUSTOMCELLBACKCOLOR3" val="-268652"/>
  <p:tag name="CUSTOMCELLBACKCOLOR4" val="-8355712"/>
  <p:tag name="USESCHEMECOLORS" val="True"/>
  <p:tag name="DISPLAYNAME" val="True"/>
  <p:tag name="DISPLAYDEVICENUMBER" val="True"/>
  <p:tag name="DISPLAYDEVICEID" val="True"/>
  <p:tag name="GRIDOPACITY" val="90"/>
  <p:tag name="GRIDROTATIONINTERVAL" val="2"/>
  <p:tag name="AUTOSIZEGRID" val="True"/>
  <p:tag name="GRIDSIZE" val="{Width=800, Height=600}"/>
  <p:tag name="GRIDPOSITION" val="1"/>
  <p:tag name="GRIDFONTSIZE" val="12"/>
  <p:tag name="POLLINGCYCLE" val="2"/>
  <p:tag name="CHARTCOLORS" val="2"/>
  <p:tag name="CHARTLABELS" val="0"/>
  <p:tag name="RESETCHARTS" val="True"/>
  <p:tag name="INCLUDENONRESPONDERS" val="False"/>
  <p:tag name="MULTIRESPDIVISOR" val="1"/>
  <p:tag name="INCLUDEPPT" val="True"/>
  <p:tag name="ALLOWUSERFEEDBACK" val="False"/>
  <p:tag name="CORRECTPOINTVALUE" val="2"/>
  <p:tag name="INCORRECTPOINTVALUE" val="1"/>
  <p:tag name="REALTIMEBACKUP" val="False"/>
  <p:tag name="REALTIMEBACKUPPATH" val="(None)"/>
  <p:tag name="ZEROBASED" val="False"/>
  <p:tag name="AUTOADJUSTPARTRANGE" val="True"/>
  <p:tag name="CHARTSCALE" val="True"/>
  <p:tag name="ADVANCEDSETTINGSVIEW" val="False"/>
  <p:tag name="FIBDISPLAYRESULTS" val="True"/>
  <p:tag name="FIBNUMRESULTS" val="5"/>
  <p:tag name="FIBINCLUDEOTHER" val="True"/>
  <p:tag name="FIBDISPLAYKEYWORDS" val="True"/>
  <p:tag name="PRRESPONSE1" val="10"/>
  <p:tag name="PRRESPONSE2" val="9"/>
  <p:tag name="PRRESPONSE3" val="8"/>
  <p:tag name="PRRESPONSE4" val="7"/>
  <p:tag name="PRRESPONSE5" val="6"/>
  <p:tag name="PRRESPONSE6" val="5"/>
  <p:tag name="PRRESPONSE7" val="4"/>
  <p:tag name="PRRESPONSE8" val="3"/>
  <p:tag name="PRRESPONSE9" val="2"/>
  <p:tag name="PRRESPONSE10" val="1"/>
  <p:tag name="SHOWFLASHWARNING" val="True"/>
  <p:tag name="ALWAYSOPENPOLL" val="False"/>
  <p:tag name="POWERPOINTVERSION" val="14.0"/>
  <p:tag name="EXPANDSHOWBAR" val="False"/>
  <p:tag name="TASKPANEKEY" val="69f0e323-baff-4ba0-bb8b-24a439fbe767"/>
  <p:tag name="TPFULLVERSION" val="4.5.0.2212"/>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2.xml><?xml version="1.0" encoding="utf-8"?>
<p:tagLst xmlns:a="http://schemas.openxmlformats.org/drawingml/2006/main" xmlns:r="http://schemas.openxmlformats.org/officeDocument/2006/relationships" xmlns:p="http://schemas.openxmlformats.org/presentationml/2006/main">
  <p:tag name="DELIMITERS" val="3.1"/>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S12slides">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S12slides</Template>
  <TotalTime>3032</TotalTime>
  <Words>2258</Words>
  <Application>Microsoft Office PowerPoint</Application>
  <PresentationFormat>On-screen Show (4:3)</PresentationFormat>
  <Paragraphs>226</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Candara</vt:lpstr>
      <vt:lpstr>Times</vt:lpstr>
      <vt:lpstr>Times New Roman</vt:lpstr>
      <vt:lpstr>Wingdings</vt:lpstr>
      <vt:lpstr>Wingdings 2</vt:lpstr>
      <vt:lpstr>S12slides</vt:lpstr>
      <vt:lpstr>Neurons &amp; Electrical Messages</vt:lpstr>
      <vt:lpstr>Key Concepts: Neurons</vt:lpstr>
      <vt:lpstr>Neuron Structure</vt:lpstr>
      <vt:lpstr>Supporting cells </vt:lpstr>
      <vt:lpstr>Neuron communication</vt:lpstr>
      <vt:lpstr>“resting” neuron’s membrane potential is –65 mV</vt:lpstr>
      <vt:lpstr>Resting potential relies on ionic gradients established by the sodium-potassium pump</vt:lpstr>
      <vt:lpstr>Resting potential relies on ionic gradients</vt:lpstr>
      <vt:lpstr>Depolarization of the membrane</vt:lpstr>
      <vt:lpstr>What is the action potential?</vt:lpstr>
      <vt:lpstr>PowerPoint Presentation</vt:lpstr>
      <vt:lpstr>Repolarization and hyperpolarization occur after depolarization</vt:lpstr>
      <vt:lpstr>The action potential proceeds down the length of the axon</vt:lpstr>
      <vt:lpstr>Rapid conduction of action potentials</vt:lpstr>
      <vt:lpstr>Passing the action potential between neurons</vt:lpstr>
      <vt:lpstr>PowerPoint Presentation</vt:lpstr>
      <vt:lpstr>Information is integrated from many neurons</vt:lpstr>
      <vt:lpstr>Postsynaptic potentials</vt:lpstr>
      <vt:lpstr>PowerPoint Presentation</vt:lpstr>
      <vt:lpstr>Major neurotransmitters in animals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Neurons and Electrical Messages</dc:title>
  <dc:creator>laucoin3</dc:creator>
  <cp:lastModifiedBy>Garton, David</cp:lastModifiedBy>
  <cp:revision>121</cp:revision>
  <cp:lastPrinted>2013-03-01T11:38:29Z</cp:lastPrinted>
  <dcterms:created xsi:type="dcterms:W3CDTF">2011-10-14T01:17:43Z</dcterms:created>
  <dcterms:modified xsi:type="dcterms:W3CDTF">2017-10-18T22:58:58Z</dcterms:modified>
</cp:coreProperties>
</file>